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4"/>
  </p:notesMasterIdLst>
  <p:sldIdLst>
    <p:sldId id="256" r:id="rId4"/>
    <p:sldId id="533" r:id="rId5"/>
    <p:sldId id="257" r:id="rId6"/>
    <p:sldId id="504" r:id="rId7"/>
    <p:sldId id="260" r:id="rId8"/>
    <p:sldId id="273" r:id="rId9"/>
    <p:sldId id="413" r:id="rId10"/>
    <p:sldId id="450" r:id="rId11"/>
    <p:sldId id="451" r:id="rId12"/>
    <p:sldId id="449" r:id="rId13"/>
    <p:sldId id="452" r:id="rId14"/>
    <p:sldId id="505" r:id="rId15"/>
    <p:sldId id="506" r:id="rId16"/>
    <p:sldId id="507" r:id="rId17"/>
    <p:sldId id="508" r:id="rId18"/>
    <p:sldId id="509" r:id="rId19"/>
    <p:sldId id="511" r:id="rId20"/>
    <p:sldId id="512" r:id="rId21"/>
    <p:sldId id="510" r:id="rId22"/>
    <p:sldId id="513" r:id="rId23"/>
    <p:sldId id="514" r:id="rId24"/>
    <p:sldId id="515" r:id="rId25"/>
    <p:sldId id="516" r:id="rId26"/>
    <p:sldId id="517" r:id="rId27"/>
    <p:sldId id="518" r:id="rId28"/>
    <p:sldId id="519" r:id="rId29"/>
    <p:sldId id="520" r:id="rId30"/>
    <p:sldId id="521" r:id="rId31"/>
    <p:sldId id="522" r:id="rId32"/>
    <p:sldId id="523" r:id="rId33"/>
    <p:sldId id="524" r:id="rId34"/>
    <p:sldId id="525" r:id="rId35"/>
    <p:sldId id="526" r:id="rId36"/>
    <p:sldId id="527" r:id="rId37"/>
    <p:sldId id="528" r:id="rId38"/>
    <p:sldId id="529" r:id="rId39"/>
    <p:sldId id="530" r:id="rId40"/>
    <p:sldId id="531" r:id="rId41"/>
    <p:sldId id="532" r:id="rId42"/>
    <p:sldId id="488" r:id="rId43"/>
    <p:sldId id="537" r:id="rId44"/>
    <p:sldId id="489" r:id="rId45"/>
    <p:sldId id="490" r:id="rId46"/>
    <p:sldId id="491" r:id="rId47"/>
    <p:sldId id="536" r:id="rId48"/>
    <p:sldId id="534" r:id="rId49"/>
    <p:sldId id="535" r:id="rId50"/>
    <p:sldId id="492" r:id="rId51"/>
    <p:sldId id="493" r:id="rId52"/>
    <p:sldId id="494" r:id="rId53"/>
    <p:sldId id="495" r:id="rId54"/>
    <p:sldId id="496" r:id="rId55"/>
    <p:sldId id="497" r:id="rId56"/>
    <p:sldId id="498" r:id="rId57"/>
    <p:sldId id="501" r:id="rId58"/>
    <p:sldId id="503" r:id="rId59"/>
    <p:sldId id="295" r:id="rId60"/>
    <p:sldId id="258" r:id="rId61"/>
    <p:sldId id="259" r:id="rId62"/>
    <p:sldId id="272" r:id="rId63"/>
  </p:sldIdLst>
  <p:sldSz cx="9144000" cy="5143500" type="screen16x9"/>
  <p:notesSz cx="6858000" cy="9144000"/>
  <p:embeddedFontLst>
    <p:embeddedFont>
      <p:font typeface="Arial Rounded MT Bold" panose="020F0704030504030204" pitchFamily="34" charset="0"/>
      <p:regular r:id="rId65"/>
    </p:embeddedFont>
    <p:embeddedFont>
      <p:font typeface="Calibri" panose="020F0502020204030204" pitchFamily="34" charset="0"/>
      <p:regular r:id="rId66"/>
      <p:bold r:id="rId67"/>
      <p:italic r:id="rId68"/>
      <p:boldItalic r:id="rId69"/>
    </p:embeddedFont>
    <p:embeddedFont>
      <p:font typeface="Calibri Light" panose="020F0302020204030204" pitchFamily="34" charset="0"/>
      <p:regular r:id="rId70"/>
      <p:italic r:id="rId71"/>
    </p:embeddedFont>
    <p:embeddedFont>
      <p:font typeface="Lato" panose="020B0604020202020204" charset="0"/>
      <p:regular r:id="rId72"/>
      <p:bold r:id="rId73"/>
      <p:italic r:id="rId74"/>
      <p:boldItalic r:id="rId75"/>
    </p:embeddedFont>
    <p:embeddedFont>
      <p:font typeface="Lato Light" panose="020F0302020204030203" charset="0"/>
      <p:regular r:id="rId76"/>
      <p:bold r:id="rId77"/>
      <p:italic r:id="rId78"/>
      <p:boldItalic r:id="rId79"/>
    </p:embeddedFont>
    <p:embeddedFont>
      <p:font typeface="Lucida Sans" panose="020B0602030504020204" pitchFamily="34" charset="0"/>
      <p:regular r:id="rId80"/>
      <p:bold r:id="rId81"/>
      <p:italic r:id="rId82"/>
      <p:boldItalic r:id="rId83"/>
    </p:embeddedFont>
    <p:embeddedFont>
      <p:font typeface="Montserrat" panose="00000500000000000000" pitchFamily="2" charset="0"/>
      <p:regular r:id="rId84"/>
      <p:bold r:id="rId85"/>
      <p:italic r:id="rId86"/>
      <p:boldItalic r:id="rId87"/>
    </p:embeddedFont>
    <p:embeddedFont>
      <p:font typeface="Poppins" panose="020B0604020202020204" charset="0"/>
      <p:regular r:id="rId88"/>
    </p:embeddedFont>
    <p:embeddedFont>
      <p:font typeface="Poppins Light" panose="020B0604020202020204" charset="0"/>
      <p:regular r:id="rId89"/>
    </p:embeddedFont>
    <p:embeddedFont>
      <p:font typeface="Poppins Medium" panose="020B0604020202020204" charset="0"/>
      <p:regular r:id="rId90"/>
    </p:embeddedFont>
    <p:embeddedFont>
      <p:font typeface="Raleway" panose="020B0604020202020204" charset="0"/>
      <p:regular r:id="rId91"/>
      <p:bold r:id="rId92"/>
      <p:italic r:id="rId93"/>
      <p:boldItalic r:id="rId94"/>
    </p:embeddedFont>
    <p:embeddedFont>
      <p:font typeface="Raleway SemiBold" panose="020B0604020202020204" charset="0"/>
      <p:regular r:id="rId95"/>
      <p:bold r:id="rId96"/>
      <p:italic r:id="rId97"/>
      <p:boldItalic r:id="rId98"/>
    </p:embeddedFont>
    <p:embeddedFont>
      <p:font typeface="Verdana" panose="020B060403050404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83666" autoAdjust="0"/>
  </p:normalViewPr>
  <p:slideViewPr>
    <p:cSldViewPr snapToGrid="0">
      <p:cViewPr varScale="1">
        <p:scale>
          <a:sx n="126" d="100"/>
          <a:sy n="126" d="100"/>
        </p:scale>
        <p:origin x="141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0.fntdata"/><Relationship Id="rId79" Type="http://schemas.openxmlformats.org/officeDocument/2006/relationships/font" Target="fonts/font15.fntdata"/><Relationship Id="rId102" Type="http://schemas.openxmlformats.org/officeDocument/2006/relationships/font" Target="fonts/font38.fntdata"/><Relationship Id="rId5" Type="http://schemas.openxmlformats.org/officeDocument/2006/relationships/slide" Target="slides/slide2.xml"/><Relationship Id="rId90" Type="http://schemas.openxmlformats.org/officeDocument/2006/relationships/font" Target="fonts/font26.fntdata"/><Relationship Id="rId95" Type="http://schemas.openxmlformats.org/officeDocument/2006/relationships/font" Target="fonts/font31.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font" Target="fonts/font35.fntdata"/><Relationship Id="rId101" Type="http://schemas.openxmlformats.org/officeDocument/2006/relationships/font" Target="fonts/font3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2.fntdata"/><Relationship Id="rId97" Type="http://schemas.openxmlformats.org/officeDocument/2006/relationships/font" Target="fonts/font33.fntdata"/><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8.xml"/><Relationship Id="rId82"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3.fntdata"/><Relationship Id="rId100" Type="http://schemas.openxmlformats.org/officeDocument/2006/relationships/font" Target="fonts/font36.fntdata"/><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font" Target="fonts/font34.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 How to ask questions, how to use the emote/responses. Welcome everyone to our first virtual OBIS Canada workshop in a 3 part series. We’ve updated the curriculum a bit since we last gave this in person in January of 2020, and we’ve got some ideas on how to get people talking and working together in our virtual setting here. We’ll definitely be taking feedback from everyone at the end of every day, and will use what you tell us to make this course better next time and every time after that, so your constructive feedback is very valuable to us! This first foray is going to be shared on GitHub, but in late March you’ll be able to find the polished version both on GitHub and via the Ocean Teacher Global Academy, which we will touch on in a minute.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10</a:t>
            </a:fld>
            <a:endParaRPr lang="fr-CA"/>
          </a:p>
        </p:txBody>
      </p:sp>
    </p:spTree>
    <p:extLst>
      <p:ext uri="{BB962C8B-B14F-4D97-AF65-F5344CB8AC3E}">
        <p14:creationId xmlns:p14="http://schemas.microsoft.com/office/powerpoint/2010/main" val="127409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Pour optimiser la </a:t>
            </a:r>
            <a:r>
              <a:rPr lang="fr-CA" dirty="0" err="1"/>
              <a:t>découvrabilité</a:t>
            </a:r>
            <a:r>
              <a:rPr lang="fr-CA" dirty="0"/>
              <a:t> et la réutilisation des données, OTN et OBIS Canada sont des nœuds participants du </a:t>
            </a:r>
            <a:r>
              <a:rPr lang="en-US" dirty="0"/>
              <a:t>Ocean Biodiversity Information System (OBIS)</a:t>
            </a:r>
            <a:r>
              <a:rPr lang="fr-CA" dirty="0"/>
              <a:t>, une initiative de l’UNESCO et de sa Commission océanographique intergouvernementale (IOC) visant à rendre disponible et permettre une meilleure compréhension, au niveau mondial, de la présence des animaux marins et la biodiversité. Nos données, une fois rendues publiques, rejoignent ce vaste système de données qui vise à préciser la présence (et l’absence) de taxons marins dans l'espace et le temps.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sz="1200" b="0" kern="1200" noProof="0" dirty="0">
                <a:solidFill>
                  <a:schemeClr val="tx1"/>
                </a:solidFill>
                <a:effectLst/>
                <a:latin typeface="+mn-lt"/>
                <a:ea typeface="+mn-ea"/>
                <a:cs typeface="+mn-cs"/>
              </a:rPr>
              <a:t>Évidemment, les océans ont des fonctions écosystémiques et fournissent des services écosystémiques qui sont absolument essentiels.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p>
          <a:p>
            <a:r>
              <a:rPr lang="fr-CA" dirty="0"/>
              <a:t>Malgré tout, la biodiversité de nos océans continue d’être menacée et pour contrer les problèmes environnementaux mondiaux et garantir l’utilisation durable des ressources marines, nous avons besoin d’une recherche fondée sur des données pour éclairer la conservation et la gestion des océans.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research data products</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it’s here where OBIS seeks to make an positive impact. 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3810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 So here this week we will be fulfilling OBIS’s mandate to train and build capacity and a data sharing culture.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for today, the materials for the workshop, including all the talks and the code examples we’re going to go over ahead of the hands-on sessions, are in this repository here. So if you navigate to it, click the big green Code button, and grab the folder either as a Zip file, or if you’re keen, using a Git clone, you’ll have everything that we’re going to show you this week to hand.</a:t>
            </a:r>
            <a:endParaRPr dirty="0"/>
          </a:p>
        </p:txBody>
      </p:sp>
    </p:spTree>
    <p:extLst>
      <p:ext uri="{BB962C8B-B14F-4D97-AF65-F5344CB8AC3E}">
        <p14:creationId xmlns:p14="http://schemas.microsoft.com/office/powerpoint/2010/main" val="100127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Here we mean sightings all the way through to new methods like eDNA. Geographically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species conservation as well as the management of economically important species populations like fish stocks. Because the Impact of environmental change will happen first at the abundance level, and may not be detected immediately in species presence/absence data, this abundance data can provide an early sign of changes in population or habitat use.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longer time scales.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 a key OBIS partner.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Among the more recent additions to OBIS are TRACKING DATA of the kind that OTN and its partners publish, from tagged animals that are tracked via satellites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 </a:t>
            </a:r>
            <a:r>
              <a:rPr lang="en-GB" sz="1200" b="0" kern="1200" dirty="0">
                <a:solidFill>
                  <a:schemeClr val="tx1"/>
                </a:solidFill>
                <a:effectLst/>
                <a:latin typeface="+mn-lt"/>
                <a:ea typeface="+mn-ea"/>
                <a:cs typeface="+mn-cs"/>
              </a:rPr>
              <a:t>empowering users to combine data across different perspectives into new knowledge.</a:t>
            </a: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this broad assemblage of data to the global OBIS archive, the network of regional and thematic OBIS nodes execute stringent quality checks, such as validating accurate scientific nomenclature, and transform the data to meet Darwin Core standards, attaching metadata to improve discoverability and suitability for new purposes, and to ultimately magnify and multiply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 </a:t>
            </a:r>
            <a:r>
              <a:rPr lang="en-US" dirty="0" err="1"/>
              <a:t>vais</a:t>
            </a:r>
            <a:r>
              <a:rPr lang="en-US" dirty="0"/>
              <a:t> </a:t>
            </a:r>
            <a:r>
              <a:rPr lang="en-US" dirty="0" err="1"/>
              <a:t>d’abord</a:t>
            </a:r>
            <a:r>
              <a:rPr lang="en-US" dirty="0"/>
              <a:t> </a:t>
            </a:r>
            <a:r>
              <a:rPr lang="en-US" dirty="0" err="1"/>
              <a:t>glisser</a:t>
            </a:r>
            <a:r>
              <a:rPr lang="en-US" dirty="0"/>
              <a:t> un mot sur les </a:t>
            </a:r>
            <a:r>
              <a:rPr lang="en-US" dirty="0" err="1"/>
              <a:t>facilitateurs</a:t>
            </a:r>
            <a:r>
              <a:rPr lang="en-US" dirty="0"/>
              <a:t> et </a:t>
            </a:r>
            <a:r>
              <a:rPr lang="en-US" dirty="0" err="1"/>
              <a:t>ceux</a:t>
            </a:r>
            <a:r>
              <a:rPr lang="en-US" dirty="0"/>
              <a:t> qui </a:t>
            </a:r>
            <a:r>
              <a:rPr lang="en-US" dirty="0" err="1"/>
              <a:t>ont</a:t>
            </a:r>
            <a:r>
              <a:rPr lang="en-US" dirty="0"/>
              <a:t> </a:t>
            </a:r>
            <a:r>
              <a:rPr lang="en-US" dirty="0" err="1"/>
              <a:t>créé</a:t>
            </a:r>
            <a:r>
              <a:rPr lang="en-US" dirty="0"/>
              <a:t> la presentation : Ocean Tracking Network. Il </a:t>
            </a:r>
            <a:r>
              <a:rPr lang="en-US" dirty="0" err="1"/>
              <a:t>s’agit</a:t>
            </a:r>
            <a:r>
              <a:rPr lang="en-US" dirty="0"/>
              <a:t> d’un </a:t>
            </a:r>
            <a:r>
              <a:rPr lang="en-US" dirty="0" err="1"/>
              <a:t>centre</a:t>
            </a:r>
            <a:r>
              <a:rPr lang="en-US" dirty="0"/>
              <a:t> de recherche </a:t>
            </a:r>
            <a:r>
              <a:rPr lang="en-US" dirty="0" err="1"/>
              <a:t>aquatique</a:t>
            </a:r>
            <a:r>
              <a:rPr lang="en-US" dirty="0"/>
              <a:t> et de gestion de </a:t>
            </a:r>
            <a:r>
              <a:rPr lang="en-US" dirty="0" err="1"/>
              <a:t>données</a:t>
            </a:r>
            <a:r>
              <a:rPr lang="en-US" dirty="0"/>
              <a:t>. </a:t>
            </a:r>
            <a:r>
              <a:rPr lang="en-US" dirty="0" err="1"/>
              <a:t>Leur</a:t>
            </a:r>
            <a:r>
              <a:rPr lang="en-US" dirty="0"/>
              <a:t> champ </a:t>
            </a:r>
            <a:r>
              <a:rPr lang="en-US" dirty="0" err="1"/>
              <a:t>d’expertise</a:t>
            </a:r>
            <a:r>
              <a:rPr lang="en-US" dirty="0"/>
              <a:t> se </a:t>
            </a:r>
            <a:r>
              <a:rPr lang="en-US" dirty="0" err="1"/>
              <a:t>situe</a:t>
            </a:r>
            <a:r>
              <a:rPr lang="en-US" dirty="0"/>
              <a:t> au </a:t>
            </a:r>
            <a:r>
              <a:rPr lang="en-US" dirty="0" err="1"/>
              <a:t>niveau</a:t>
            </a:r>
            <a:r>
              <a:rPr lang="en-US" dirty="0"/>
              <a:t> de </a:t>
            </a:r>
            <a:r>
              <a:rPr lang="en-US" dirty="0" err="1"/>
              <a:t>l’enregistrement</a:t>
            </a:r>
            <a:r>
              <a:rPr lang="en-US" dirty="0"/>
              <a:t> </a:t>
            </a:r>
            <a:r>
              <a:rPr lang="en-US" dirty="0" err="1"/>
              <a:t>d’observations</a:t>
            </a:r>
            <a:r>
              <a:rPr lang="en-US" dirty="0"/>
              <a:t> </a:t>
            </a:r>
            <a:r>
              <a:rPr lang="en-US" dirty="0" err="1"/>
              <a:t>biologique</a:t>
            </a:r>
            <a:r>
              <a:rPr lang="en-US" dirty="0"/>
              <a:t> pour determiner les </a:t>
            </a:r>
            <a:r>
              <a:rPr lang="en-US" dirty="0" err="1"/>
              <a:t>lieux</a:t>
            </a:r>
            <a:r>
              <a:rPr lang="en-US" dirty="0"/>
              <a:t> de presence de la </a:t>
            </a:r>
            <a:r>
              <a:rPr lang="en-US" dirty="0" err="1"/>
              <a:t>faune</a:t>
            </a:r>
            <a:r>
              <a:rPr lang="en-US" dirty="0"/>
              <a:t>, </a:t>
            </a:r>
            <a:r>
              <a:rPr lang="en-US" dirty="0" err="1"/>
              <a:t>en</a:t>
            </a:r>
            <a:r>
              <a:rPr lang="en-US" dirty="0"/>
              <a:t> </a:t>
            </a:r>
            <a:r>
              <a:rPr lang="en-US" dirty="0" err="1"/>
              <a:t>utilisant</a:t>
            </a:r>
            <a:r>
              <a:rPr lang="en-US" dirty="0"/>
              <a:t> </a:t>
            </a:r>
            <a:r>
              <a:rPr lang="en-US" dirty="0" err="1"/>
              <a:t>principalement</a:t>
            </a:r>
            <a:r>
              <a:rPr lang="en-US" dirty="0"/>
              <a:t> la </a:t>
            </a:r>
            <a:r>
              <a:rPr lang="en-US" dirty="0" err="1"/>
              <a:t>télémétrie</a:t>
            </a:r>
            <a:r>
              <a:rPr lang="en-US" dirty="0"/>
              <a:t>. OTN a </a:t>
            </a:r>
            <a:r>
              <a:rPr lang="en-US" dirty="0" err="1"/>
              <a:t>plusieurs</a:t>
            </a:r>
            <a:r>
              <a:rPr lang="en-US" dirty="0"/>
              <a:t> </a:t>
            </a:r>
            <a:r>
              <a:rPr lang="en-US" dirty="0" err="1"/>
              <a:t>partenariats</a:t>
            </a:r>
            <a:r>
              <a:rPr lang="en-US" dirty="0"/>
              <a:t> avec </a:t>
            </a:r>
            <a:r>
              <a:rPr lang="en-US" dirty="0" err="1"/>
              <a:t>différents</a:t>
            </a:r>
            <a:r>
              <a:rPr lang="en-US" dirty="0"/>
              <a:t> </a:t>
            </a:r>
            <a:r>
              <a:rPr lang="en-US" dirty="0" err="1"/>
              <a:t>producteurs</a:t>
            </a:r>
            <a:r>
              <a:rPr lang="en-US" dirty="0"/>
              <a:t> de </a:t>
            </a:r>
            <a:r>
              <a:rPr lang="en-US" dirty="0" err="1"/>
              <a:t>données</a:t>
            </a:r>
            <a:r>
              <a:rPr lang="en-US" dirty="0"/>
              <a:t> </a:t>
            </a:r>
            <a:r>
              <a:rPr lang="en-US" dirty="0" err="1"/>
              <a:t>afin</a:t>
            </a:r>
            <a:r>
              <a:rPr lang="en-US" dirty="0"/>
              <a:t> de </a:t>
            </a:r>
            <a:r>
              <a:rPr lang="en-US" dirty="0" err="1"/>
              <a:t>s’assurer</a:t>
            </a:r>
            <a:r>
              <a:rPr lang="en-US" dirty="0"/>
              <a:t> que les </a:t>
            </a:r>
            <a:r>
              <a:rPr lang="en-US" dirty="0" err="1"/>
              <a:t>données</a:t>
            </a:r>
            <a:r>
              <a:rPr lang="en-US" dirty="0"/>
              <a:t> </a:t>
            </a:r>
            <a:r>
              <a:rPr lang="en-US" dirty="0" err="1"/>
              <a:t>sont</a:t>
            </a:r>
            <a:r>
              <a:rPr lang="en-US" dirty="0"/>
              <a:t> bien </a:t>
            </a:r>
            <a:r>
              <a:rPr lang="en-US" dirty="0" err="1"/>
              <a:t>valorisées</a:t>
            </a:r>
            <a:r>
              <a:rPr lang="en-US"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Our first highlighted use case,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Her analysis showed that climate change effects shrank, widened and overall altered species distributions and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used OBIS species diversity and richness data along with environmental data to identify 30% of the ocean that is of immediate conservation concern responding to a call from the International Union for Conservation of Nature (IUCN) ‘s call to protect at least 30% of the ocean in ‘highly protected MPAs’.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leave to our children and the generations to come.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OTN maintient également de nombreux équipements d'écoute qui permettent ce travail de suivi acoustique dans les eaux canadiennes et internationales, notamment dans les détroits Juan De </a:t>
            </a:r>
            <a:r>
              <a:rPr lang="fr-CA" dirty="0" err="1"/>
              <a:t>Fuca</a:t>
            </a:r>
            <a:r>
              <a:rPr lang="fr-CA" dirty="0"/>
              <a:t> et Queen Charlotte, et dans le nord du détroit de Géorgie du côté Pacifique, et à travers le détroit de Cabot et le détroit de Belle Isle ainsi que 250 stations s'étendant sur 200 km près du port d'Halifax jusqu'à l'Atlantique. Dans toutes ces régions, OTN est soutenu par des centaines de partenaires indépendants qui déploient leur propre équipement d’écoute pour faire du marquage acoustique. OTN a été grandement impliqué dans la recherche sur les salmonidés et les requins avec leurs nombreux partenaires travaillant dans des côtés Atlantique et Pacifique ainsi qu'avec des partenaires du golfe du Saint-Laurent et de l'Extrême-Arctique. Vous pouvez voir ici [cliquez] les cartes de leurs stations, représentant d'incroyables efforts de terrain à travers le Canada, et en particulier sur la côte du Pacifique [cliquez], et dans l'Atlantique [cliquez].</a:t>
            </a:r>
            <a:endParaRPr lang="en-CA" dirty="0"/>
          </a:p>
        </p:txBody>
      </p:sp>
    </p:spTree>
    <p:extLst>
      <p:ext uri="{BB962C8B-B14F-4D97-AF65-F5344CB8AC3E}">
        <p14:creationId xmlns:p14="http://schemas.microsoft.com/office/powerpoint/2010/main" val="578939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806049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43</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44</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45</a:t>
            </a:fld>
            <a:endParaRPr lang="nl-BE"/>
          </a:p>
        </p:txBody>
      </p:sp>
    </p:spTree>
    <p:extLst>
      <p:ext uri="{BB962C8B-B14F-4D97-AF65-F5344CB8AC3E}">
        <p14:creationId xmlns:p14="http://schemas.microsoft.com/office/powerpoint/2010/main" val="1379866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46</a:t>
            </a:fld>
            <a:endParaRPr lang="nl-BE"/>
          </a:p>
        </p:txBody>
      </p:sp>
    </p:spTree>
    <p:extLst>
      <p:ext uri="{BB962C8B-B14F-4D97-AF65-F5344CB8AC3E}">
        <p14:creationId xmlns:p14="http://schemas.microsoft.com/office/powerpoint/2010/main" val="2636280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47</a:t>
            </a:fld>
            <a:endParaRPr lang="nl-BE"/>
          </a:p>
        </p:txBody>
      </p:sp>
    </p:spTree>
    <p:extLst>
      <p:ext uri="{BB962C8B-B14F-4D97-AF65-F5344CB8AC3E}">
        <p14:creationId xmlns:p14="http://schemas.microsoft.com/office/powerpoint/2010/main" val="3909607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48</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being served up by </a:t>
            </a:r>
            <a:r>
              <a:rPr lang="en-US" dirty="0" err="1"/>
              <a:t>WoRMS</a:t>
            </a:r>
            <a:r>
              <a:rPr lang="en-US" dirty="0"/>
              <a:t>, you also get regional vernaculars for your species in many different languages, you get distribution data if that data has been submitted and verified, you get images if they’ve been submitted, you get other weirder semantic attributes like host-parasite relationships and some hyper-specific stuff like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And OTN is tasked with being a global aggregator of regional telemetry data systems globally, where our partners in Europe, the USA, Africa, Brazil, Australia, and on both South American coasts aggregate, cross-reference and share their acoustic telemetry data via OTN’s data system. We connect people who are running our own data systems, as well as partners with independently designed data systems, into one global listening apparatus tracking animals across all spatial scales.</a:t>
            </a:r>
          </a:p>
          <a:p>
            <a:pPr marL="0" lvl="0" indent="0" algn="l" rtl="0">
              <a:spcBef>
                <a:spcPts val="0"/>
              </a:spcBef>
              <a:spcAft>
                <a:spcPts val="0"/>
              </a:spcAft>
              <a:buNone/>
            </a:pPr>
            <a:endParaRPr lang="en-CA" dirty="0"/>
          </a:p>
          <a:p>
            <a:pPr marL="0" lvl="0" indent="0" algn="l" rtl="0">
              <a:spcBef>
                <a:spcPts val="0"/>
              </a:spcBef>
              <a:spcAft>
                <a:spcPts val="0"/>
              </a:spcAft>
              <a:buNone/>
            </a:pPr>
            <a:r>
              <a:rPr lang="fr-CA" dirty="0"/>
              <a:t>Et OTN est chargé d'être un agrégateur mondial de systèmes de données de télémétrie régionaux à l'échelle mondiale, où nos partenaires en Europe, aux États-Unis, en Afrique, au Brésil, en Australie et sur les deux côtes sud-américaines agrègent, recoupent et partagent leurs données de télémétrie acoustique via OTN. OTN connecte des personnes qui gèrent nos propres systèmes de données, ainsi que des partenaires avec des systèmes de données conçus de manière indépendante, dans un seul appareil d'écoute mondial qui suit les animaux à toutes les échelles spatiales.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always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the original or in computer scientist parlance deprecated classification and name for a species. Those names will very often have their own </a:t>
            </a:r>
            <a:r>
              <a:rPr lang="en-US" dirty="0" err="1"/>
              <a:t>AphiaIDs</a:t>
            </a:r>
            <a:r>
              <a:rPr lang="en-US" dirty="0"/>
              <a:t> and ‘</a:t>
            </a:r>
            <a:r>
              <a:rPr lang="en-US" dirty="0" err="1"/>
              <a:t>superceded</a:t>
            </a:r>
            <a:r>
              <a:rPr lang="en-US" dirty="0"/>
              <a:t>’ entries that point you back to the current accepted name, so you can trace the history of a species’ classification using the </a:t>
            </a:r>
            <a:r>
              <a:rPr lang="en-US" dirty="0" err="1"/>
              <a:t>basionyms</a:t>
            </a:r>
            <a:r>
              <a:rPr lang="en-US" dirty="0"/>
              <a:t>. a reference to the original naming publication, and a visual representation, images, illustrations, classification sheets, etc. This is very valuable for when older datasets have no-longer-accepted names and classifications, the original data is preserved but the accepted current names can be discovered.</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they maintain a big statistics page on </a:t>
            </a:r>
            <a:r>
              <a:rPr lang="en-US" sz="1100" dirty="0" err="1"/>
              <a:t>WoRMS</a:t>
            </a:r>
            <a:r>
              <a:rPr lang="en-US" sz="1100" dirty="0"/>
              <a:t> to track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I don’t have brand new stats for their web hits, but as of 2017 they were getting:</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So many more of us depend on this taxonomic data system here in 2021, and appreciate the time and effort you experts take to ensure accurate and timely information is being served up by WoRMS.</a:t>
            </a:r>
          </a:p>
        </p:txBody>
      </p:sp>
      <p:sp>
        <p:nvSpPr>
          <p:cNvPr id="4" name="Slide Number Placeholder 3"/>
          <p:cNvSpPr>
            <a:spLocks noGrp="1"/>
          </p:cNvSpPr>
          <p:nvPr>
            <p:ph type="sldNum" sz="quarter" idx="10"/>
          </p:nvPr>
        </p:nvSpPr>
        <p:spPr/>
        <p:txBody>
          <a:bodyPr/>
          <a:lstStyle/>
          <a:p>
            <a:fld id="{C65F9F6C-32B4-43F6-82A2-692A887EFE78}" type="slidenum">
              <a:rPr lang="nl-NL" smtClean="0"/>
              <a:pPr/>
              <a:t>52</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pages are very big, but let’s take a look at what a species result page looks like on the </a:t>
            </a:r>
            <a:r>
              <a:rPr lang="en-US" dirty="0" err="1"/>
              <a:t>WoRMS</a:t>
            </a:r>
            <a:r>
              <a:rPr lang="en-US" dirty="0"/>
              <a:t> web-front, this entry is actually for something I bugged them to add back in 2016, when they were still considering whether they wanted to incorporate freshwater species. It’s got fully confirmed taxonomic information, you can see the solid stars at each step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under Webservices the various service endpoints they support. I’m proud/ashamed to say that my Python 2 example implementation of how to use the SOAP service is still listed there, though I didn’t get to write the actual instructions for deploying it, I just gave them a file called worms.py that had functions with SOAP-</a:t>
            </a:r>
            <a:r>
              <a:rPr lang="en-US" dirty="0" err="1"/>
              <a:t>py</a:t>
            </a:r>
            <a:r>
              <a:rPr lang="en-US" dirty="0"/>
              <a:t> and SUDS implementations, and they wrapped it in command-line arguments and put it on there. All that’s neither here nor there. There are better ways to access this data now!</a:t>
            </a:r>
          </a:p>
          <a:p>
            <a:endParaRPr lang="en-US" dirty="0"/>
          </a:p>
          <a:p>
            <a:r>
              <a:rPr lang="en-US" dirty="0"/>
              <a:t>Since 2017 or so, they’ve had a REST API stood up and we really do recommend going with that one to automate retrieval and verification of data against </a:t>
            </a:r>
            <a:r>
              <a:rPr lang="en-US" dirty="0" err="1"/>
              <a:t>WoRMS</a:t>
            </a:r>
            <a:r>
              <a:rPr lang="en-US" dirty="0"/>
              <a:t>.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You can also find this in the GitHub archive in a word doc called Outline of Schedule. We’ve given you the intro to what OBIS is and why it’s great, we’ve talked about the first of the quality control resources that OBIS helps make available to you, next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build your dataset into an archive to submit to a test IPT and then perhaps even onward to OBIS Canada.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 On day 3 we’ll also talk a bit about licensing, what OBIS’s guidelines are around data publishing, talk about what I think is a classic problem for biologists I work with but may not be as direct an issue for you all in this room, the ‘how do we get people to understand the benefits of sharing data’ dilemma.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Day 4 we’ll show some example workflows to visualize outputs from the OBIS data portal, then have a morning session where we work on our own building examples of data visualization using OBIS data, and talk about some of the other ways to contribute to OBIS and OBIS Canada beyond submitting new datasets. We’ll have a recap quiz near the end, have a Q+A session, and as we will do every day, gather feedback on how to make this material better. We have built in a bit of extra time here and there, that I think will not go astray with the virtual format, and if we do end up finding ourselves with a few extra moments I think we could open up some discussion and take a bit of time to talk a bit more organically.</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presentations, code examples, and the detailed schedule are all part of the obis-workshop GitHub repository, and so if there’s a bit </a:t>
            </a:r>
            <a:r>
              <a:rPr lang="en-CA"/>
              <a:t>of time, maybe </a:t>
            </a:r>
            <a:r>
              <a:rPr lang="en-CA" dirty="0"/>
              <a:t>the useful thing to do is to make sure everyone has downloaded their copy and are able follow along with the schedule for the week.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6</a:t>
            </a:fld>
            <a:endParaRPr lang="fr-CA"/>
          </a:p>
        </p:txBody>
      </p:sp>
    </p:spTree>
    <p:extLst>
      <p:ext uri="{BB962C8B-B14F-4D97-AF65-F5344CB8AC3E}">
        <p14:creationId xmlns:p14="http://schemas.microsoft.com/office/powerpoint/2010/main" val="265791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58750" indent="0">
              <a:buNone/>
            </a:pPr>
            <a:endParaRPr lang="fr-CA" baseline="0" dirty="0"/>
          </a:p>
        </p:txBody>
      </p:sp>
      <p:sp>
        <p:nvSpPr>
          <p:cNvPr id="4" name="Espace réservé du numéro de diapositive 3"/>
          <p:cNvSpPr>
            <a:spLocks noGrp="1"/>
          </p:cNvSpPr>
          <p:nvPr>
            <p:ph type="sldNum" sz="quarter" idx="10"/>
          </p:nvPr>
        </p:nvSpPr>
        <p:spPr/>
        <p:txBody>
          <a:bodyPr/>
          <a:lstStyle/>
          <a:p>
            <a:pPr defTabSz="942289">
              <a:defRPr/>
            </a:pPr>
            <a:fld id="{85C5EEE5-B5C3-4086-95C3-9D8B9923F2D5}" type="slidenum">
              <a:rPr lang="fr-CA">
                <a:solidFill>
                  <a:prstClr val="black"/>
                </a:solidFill>
                <a:latin typeface="Calibri"/>
              </a:rPr>
              <a:pPr defTabSz="942289">
                <a:defRPr/>
              </a:pPr>
              <a:t>7</a:t>
            </a:fld>
            <a:endParaRPr lang="fr-CA">
              <a:solidFill>
                <a:prstClr val="black"/>
              </a:solidFill>
              <a:latin typeface="Calibri"/>
            </a:endParaRPr>
          </a:p>
        </p:txBody>
      </p:sp>
    </p:spTree>
    <p:extLst>
      <p:ext uri="{BB962C8B-B14F-4D97-AF65-F5344CB8AC3E}">
        <p14:creationId xmlns:p14="http://schemas.microsoft.com/office/powerpoint/2010/main" val="365889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8</a:t>
            </a:fld>
            <a:endParaRPr lang="fr-CA"/>
          </a:p>
        </p:txBody>
      </p:sp>
    </p:spTree>
    <p:extLst>
      <p:ext uri="{BB962C8B-B14F-4D97-AF65-F5344CB8AC3E}">
        <p14:creationId xmlns:p14="http://schemas.microsoft.com/office/powerpoint/2010/main" val="329812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9</a:t>
            </a:fld>
            <a:endParaRPr lang="fr-CA"/>
          </a:p>
        </p:txBody>
      </p:sp>
    </p:spTree>
    <p:extLst>
      <p:ext uri="{BB962C8B-B14F-4D97-AF65-F5344CB8AC3E}">
        <p14:creationId xmlns:p14="http://schemas.microsoft.com/office/powerpoint/2010/main" val="40208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‹N°›</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‹N°›</a:t>
            </a:fld>
            <a:endParaRPr lang="en-US" dirty="0"/>
          </a:p>
        </p:txBody>
      </p:sp>
    </p:spTree>
    <p:extLst>
      <p:ext uri="{BB962C8B-B14F-4D97-AF65-F5344CB8AC3E}">
        <p14:creationId xmlns:p14="http://schemas.microsoft.com/office/powerpoint/2010/main" val="107006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‹N°›</a:t>
            </a:fld>
            <a:endParaRPr lang="en-US" dirty="0"/>
          </a:p>
        </p:txBody>
      </p:sp>
    </p:spTree>
    <p:extLst>
      <p:ext uri="{BB962C8B-B14F-4D97-AF65-F5344CB8AC3E}">
        <p14:creationId xmlns:p14="http://schemas.microsoft.com/office/powerpoint/2010/main" val="1403258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18-3-2021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18/03/2021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‹N°›</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18-3-2021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‹N°›</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hyperlink" Target="https://ogsl.ca/fr/formations/" TargetMode="Externa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56.emf"/><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hyperlink" Target="http://www.marinespecies.org/photogallery.php?album=1532&amp;pic=142705" TargetMode="External"/><Relationship Id="rId3" Type="http://schemas.openxmlformats.org/officeDocument/2006/relationships/hyperlink" Target="http://www.marinespecies.org/" TargetMode="External"/><Relationship Id="rId7"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hyperlink" Target="http://www.marinespecies.org/photogallery.php?album=1532&amp;pic=142706" TargetMode="External"/><Relationship Id="rId5" Type="http://schemas.openxmlformats.org/officeDocument/2006/relationships/image" Target="../media/image82.png"/><Relationship Id="rId4" Type="http://schemas.openxmlformats.org/officeDocument/2006/relationships/hyperlink" Target="http://www.marinespecies.org/photogallery.php?album=1532&amp;pic=142722" TargetMode="External"/><Relationship Id="rId9"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85.gi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87.jpeg"/><Relationship Id="rId5" Type="http://schemas.microsoft.com/office/2007/relationships/hdphoto" Target="../media/hdphoto1.wdp"/><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87.jpeg"/><Relationship Id="rId5" Type="http://schemas.microsoft.com/office/2007/relationships/hdphoto" Target="../media/hdphoto1.wdp"/><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7" Type="http://schemas.openxmlformats.org/officeDocument/2006/relationships/hyperlink" Target="http://www.marinespecies.org/carms/photogallery.php" TargetMode="External"/><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87.jpeg"/><Relationship Id="rId5" Type="http://schemas.microsoft.com/office/2007/relationships/hdphoto" Target="../media/hdphoto1.wdp"/><Relationship Id="rId10" Type="http://schemas.openxmlformats.org/officeDocument/2006/relationships/image" Target="../media/image90.png"/><Relationship Id="rId4" Type="http://schemas.openxmlformats.org/officeDocument/2006/relationships/image" Target="../media/image86.png"/><Relationship Id="rId9"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7"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87.jpeg"/><Relationship Id="rId5" Type="http://schemas.microsoft.com/office/2007/relationships/hdphoto" Target="../media/hdphoto1.wdp"/><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105.jpe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hyperlink" Target="http://hdl.handle.net/10.1016/j.cub.2012.09.036"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07.jp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8.jp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1.png"/><Relationship Id="rId7" Type="http://schemas.openxmlformats.org/officeDocument/2006/relationships/image" Target="../media/image110.png"/><Relationship Id="rId12" Type="http://schemas.openxmlformats.org/officeDocument/2006/relationships/image" Target="../media/image46.sv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45.png"/><Relationship Id="rId5" Type="http://schemas.openxmlformats.org/officeDocument/2006/relationships/image" Target="../media/image6.png"/><Relationship Id="rId10" Type="http://schemas.openxmlformats.org/officeDocument/2006/relationships/image" Target="../media/image113.PNG"/><Relationship Id="rId4" Type="http://schemas.openxmlformats.org/officeDocument/2006/relationships/image" Target="../media/image12.png"/><Relationship Id="rId9" Type="http://schemas.openxmlformats.org/officeDocument/2006/relationships/image" Target="../media/image112.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tags" Target="../tags/tag6.xml"/><Relationship Id="rId21" Type="http://schemas.openxmlformats.org/officeDocument/2006/relationships/image" Target="../media/image37.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gif"/><Relationship Id="rId2" Type="http://schemas.openxmlformats.org/officeDocument/2006/relationships/tags" Target="../tags/tag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4.xml"/><Relationship Id="rId6" Type="http://schemas.openxmlformats.org/officeDocument/2006/relationships/notesSlide" Target="../notesSlides/notesSlide7.xml"/><Relationship Id="rId11" Type="http://schemas.openxmlformats.org/officeDocument/2006/relationships/image" Target="../media/image27.png"/><Relationship Id="rId5" Type="http://schemas.openxmlformats.org/officeDocument/2006/relationships/slideLayout" Target="../slideLayouts/slideLayout1.xml"/><Relationship Id="rId15" Type="http://schemas.openxmlformats.org/officeDocument/2006/relationships/image" Target="../media/image31.svg"/><Relationship Id="rId10" Type="http://schemas.openxmlformats.org/officeDocument/2006/relationships/image" Target="../media/image26.svg"/><Relationship Id="rId19" Type="http://schemas.openxmlformats.org/officeDocument/2006/relationships/image" Target="../media/image35.svg"/><Relationship Id="rId4" Type="http://schemas.openxmlformats.org/officeDocument/2006/relationships/tags" Target="../tags/tag7.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hyperlink" Target="https://www.frontiersin.org/articles/10.3389/fmars.2019.00431/full" TargetMode="Externa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Atelier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1" y="674900"/>
            <a:ext cx="2574475" cy="979000"/>
          </a:xfrm>
          <a:prstGeom prst="rect">
            <a:avLst/>
          </a:prstGeom>
          <a:noFill/>
          <a:ln>
            <a:noFill/>
          </a:ln>
        </p:spPr>
      </p:pic>
      <p:sp>
        <p:nvSpPr>
          <p:cNvPr id="56" name="Google Shape;56;p13"/>
          <p:cNvSpPr txBox="1">
            <a:spLocks noGrp="1"/>
          </p:cNvSpPr>
          <p:nvPr>
            <p:ph type="subTitle" idx="1"/>
          </p:nvPr>
        </p:nvSpPr>
        <p:spPr>
          <a:xfrm>
            <a:off x="311700" y="4111750"/>
            <a:ext cx="4075816"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D59F58D-1643-40EB-A075-E6808B9CF732}"/>
              </a:ext>
            </a:extLst>
          </p:cNvPr>
          <p:cNvSpPr txBox="1">
            <a:spLocks/>
          </p:cNvSpPr>
          <p:nvPr/>
        </p:nvSpPr>
        <p:spPr>
          <a:xfrm>
            <a:off x="4387516" y="4111750"/>
            <a:ext cx="4075816"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 sz="1800" dirty="0">
                <a:solidFill>
                  <a:schemeClr val="lt1"/>
                </a:solidFill>
                <a:latin typeface="Lato Light"/>
                <a:ea typeface="Lato Light"/>
                <a:cs typeface="Lato Light"/>
                <a:sym typeface="Lato Light"/>
              </a:rPr>
              <a:t>Gabriel Leblanc, Julie Dionne et Pauline Chauvet</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OGSL</a:t>
            </a:r>
            <a:endParaRPr lang="en-US" dirty="0">
              <a:solidFill>
                <a:schemeClr val="lt1"/>
              </a:solidFill>
            </a:endParaRPr>
          </a:p>
        </p:txBody>
      </p:sp>
      <p:pic>
        <p:nvPicPr>
          <p:cNvPr id="8" name="Picture 11" descr="Logo&#10;&#10;Description automatically generated">
            <a:extLst>
              <a:ext uri="{FF2B5EF4-FFF2-40B4-BE49-F238E27FC236}">
                <a16:creationId xmlns:a16="http://schemas.microsoft.com/office/drawing/2014/main" id="{94B479CF-E0CF-4E3A-ABF0-B67A33A394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278" y="2121947"/>
            <a:ext cx="1772580" cy="8996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8F36106-E5A1-4B48-AE6B-51D07EEE4418}"/>
              </a:ext>
            </a:extLst>
          </p:cNvPr>
          <p:cNvSpPr>
            <a:spLocks noGrp="1"/>
          </p:cNvSpPr>
          <p:nvPr>
            <p:ph type="sldNum" sz="quarter" idx="12"/>
          </p:nvPr>
        </p:nvSpPr>
        <p:spPr/>
        <p:txBody>
          <a:bodyPr/>
          <a:lstStyle/>
          <a:p>
            <a:fld id="{2CA4EE30-128A-4C0C-A90E-692C8C768172}" type="slidenum">
              <a:rPr lang="fr-CA" smtClean="0"/>
              <a:t>10</a:t>
            </a:fld>
            <a:endParaRPr lang="fr-CA"/>
          </a:p>
        </p:txBody>
      </p:sp>
      <p:pic>
        <p:nvPicPr>
          <p:cNvPr id="2050" name="Picture 2" descr="Image result for goos global ocean observing system">
            <a:extLst>
              <a:ext uri="{FF2B5EF4-FFF2-40B4-BE49-F238E27FC236}">
                <a16:creationId xmlns:a16="http://schemas.microsoft.com/office/drawing/2014/main" id="{E3A8816F-AE84-4C71-B53D-7F5A6251A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905" y="1443840"/>
            <a:ext cx="6504569" cy="30181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718F011A-5016-4053-A2C9-A436EDDC8266}"/>
              </a:ext>
            </a:extLst>
          </p:cNvPr>
          <p:cNvGrpSpPr/>
          <p:nvPr/>
        </p:nvGrpSpPr>
        <p:grpSpPr>
          <a:xfrm>
            <a:off x="5814138" y="1599642"/>
            <a:ext cx="1458162" cy="756084"/>
            <a:chOff x="8095785" y="1717288"/>
            <a:chExt cx="2051825" cy="970156"/>
          </a:xfrm>
        </p:grpSpPr>
        <p:sp>
          <p:nvSpPr>
            <p:cNvPr id="2" name="Rectangle 1">
              <a:extLst>
                <a:ext uri="{FF2B5EF4-FFF2-40B4-BE49-F238E27FC236}">
                  <a16:creationId xmlns:a16="http://schemas.microsoft.com/office/drawing/2014/main" id="{B6316D3A-A953-478D-9853-56F1A9259742}"/>
                </a:ext>
              </a:extLst>
            </p:cNvPr>
            <p:cNvSpPr/>
            <p:nvPr/>
          </p:nvSpPr>
          <p:spPr>
            <a:xfrm>
              <a:off x="8095785" y="1717288"/>
              <a:ext cx="2051825" cy="97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a:p>
          </p:txBody>
        </p:sp>
        <p:sp>
          <p:nvSpPr>
            <p:cNvPr id="3" name="ZoneTexte 2">
              <a:extLst>
                <a:ext uri="{FF2B5EF4-FFF2-40B4-BE49-F238E27FC236}">
                  <a16:creationId xmlns:a16="http://schemas.microsoft.com/office/drawing/2014/main" id="{16A3D30D-D8DB-4646-B2C2-D649CAA5A25A}"/>
                </a:ext>
              </a:extLst>
            </p:cNvPr>
            <p:cNvSpPr txBox="1"/>
            <p:nvPr/>
          </p:nvSpPr>
          <p:spPr>
            <a:xfrm>
              <a:off x="8664497" y="2048477"/>
              <a:ext cx="1126273" cy="274058"/>
            </a:xfrm>
            <a:prstGeom prst="rect">
              <a:avLst/>
            </a:prstGeom>
            <a:noFill/>
          </p:spPr>
          <p:txBody>
            <a:bodyPr wrap="square" rtlCol="0">
              <a:spAutoFit/>
            </a:bodyPr>
            <a:lstStyle/>
            <a:p>
              <a:r>
                <a:rPr lang="fr-CA" sz="788" dirty="0">
                  <a:solidFill>
                    <a:srgbClr val="FFFF00"/>
                  </a:solidFill>
                  <a:latin typeface="Arial Rounded MT Bold" panose="020F0704030504030204" pitchFamily="34" charset="0"/>
                </a:rPr>
                <a:t>CIOOS</a:t>
              </a:r>
            </a:p>
          </p:txBody>
        </p:sp>
      </p:grpSp>
      <p:sp>
        <p:nvSpPr>
          <p:cNvPr id="9" name="Arrow: Pentagon 2">
            <a:extLst>
              <a:ext uri="{FF2B5EF4-FFF2-40B4-BE49-F238E27FC236}">
                <a16:creationId xmlns:a16="http://schemas.microsoft.com/office/drawing/2014/main" id="{7077EB73-A28C-4318-92A1-C69D32202E78}"/>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5785B37E-C037-4D83-BC17-C7F60172A005}"/>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25894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C40CC0-6586-4816-B2E3-8586E264B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011" y="1135856"/>
            <a:ext cx="5486400" cy="287178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Pentagon 2">
            <a:extLst>
              <a:ext uri="{FF2B5EF4-FFF2-40B4-BE49-F238E27FC236}">
                <a16:creationId xmlns:a16="http://schemas.microsoft.com/office/drawing/2014/main" id="{86F7043C-3ECA-4087-AEAE-F15276D8B969}"/>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6" name="TextBox 1">
            <a:extLst>
              <a:ext uri="{FF2B5EF4-FFF2-40B4-BE49-F238E27FC236}">
                <a16:creationId xmlns:a16="http://schemas.microsoft.com/office/drawing/2014/main" id="{2BDD1FE1-364B-44FD-948D-21EAE3E0FCE2}"/>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Formation en gestion de données</a:t>
            </a:r>
          </a:p>
        </p:txBody>
      </p:sp>
      <p:sp>
        <p:nvSpPr>
          <p:cNvPr id="4" name="Rectangle 3">
            <a:extLst>
              <a:ext uri="{FF2B5EF4-FFF2-40B4-BE49-F238E27FC236}">
                <a16:creationId xmlns:a16="http://schemas.microsoft.com/office/drawing/2014/main" id="{794E4798-D2E5-44F6-B98F-1EE69061C449}"/>
              </a:ext>
            </a:extLst>
          </p:cNvPr>
          <p:cNvSpPr/>
          <p:nvPr/>
        </p:nvSpPr>
        <p:spPr>
          <a:xfrm>
            <a:off x="3815916" y="2949792"/>
            <a:ext cx="2052228" cy="27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fr-CA" sz="900" b="1" dirty="0">
                <a:solidFill>
                  <a:schemeClr val="tx1"/>
                </a:solidFill>
              </a:rPr>
              <a:t>25 mars 2021, 18h à 20h</a:t>
            </a:r>
          </a:p>
          <a:p>
            <a:pPr algn="r"/>
            <a:r>
              <a:rPr lang="fr-CA" sz="900" b="1" dirty="0">
                <a:solidFill>
                  <a:schemeClr val="tx1"/>
                </a:solidFill>
              </a:rPr>
              <a:t>29 avril 2021, 13h à 15h</a:t>
            </a:r>
          </a:p>
        </p:txBody>
      </p:sp>
      <p:sp>
        <p:nvSpPr>
          <p:cNvPr id="9" name="ZoneTexte 8">
            <a:extLst>
              <a:ext uri="{FF2B5EF4-FFF2-40B4-BE49-F238E27FC236}">
                <a16:creationId xmlns:a16="http://schemas.microsoft.com/office/drawing/2014/main" id="{BE9F28C8-9315-4451-BA0C-D79E87AAFD29}"/>
              </a:ext>
            </a:extLst>
          </p:cNvPr>
          <p:cNvSpPr txBox="1"/>
          <p:nvPr/>
        </p:nvSpPr>
        <p:spPr>
          <a:xfrm>
            <a:off x="1802011" y="4275180"/>
            <a:ext cx="3429000" cy="577081"/>
          </a:xfrm>
          <a:prstGeom prst="rect">
            <a:avLst/>
          </a:prstGeom>
          <a:noFill/>
        </p:spPr>
        <p:txBody>
          <a:bodyPr wrap="square">
            <a:spAutoFit/>
          </a:bodyPr>
          <a:lstStyle/>
          <a:p>
            <a:r>
              <a:rPr lang="fr-CA" sz="1050" dirty="0">
                <a:latin typeface="+mn-lt"/>
              </a:rPr>
              <a:t>Pour en savoir davantage :</a:t>
            </a:r>
          </a:p>
          <a:p>
            <a:r>
              <a:rPr lang="fr-CA" sz="1050" dirty="0">
                <a:hlinkClick r:id="rId5"/>
              </a:rPr>
              <a:t>https://ogsl.ca/fr/formations/</a:t>
            </a:r>
            <a:endParaRPr lang="fr-CA" sz="1050" dirty="0"/>
          </a:p>
          <a:p>
            <a:endParaRPr lang="fr-CA" sz="1050" dirty="0"/>
          </a:p>
        </p:txBody>
      </p:sp>
    </p:spTree>
    <p:extLst>
      <p:ext uri="{BB962C8B-B14F-4D97-AF65-F5344CB8AC3E}">
        <p14:creationId xmlns:p14="http://schemas.microsoft.com/office/powerpoint/2010/main" val="425437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858322"/>
          </a:xfrm>
        </p:spPr>
        <p:txBody>
          <a:bodyPr lIns="0" tIns="0" rIns="0" bIns="0" anchor="t">
            <a:normAutofit fontScale="90000"/>
          </a:bodyPr>
          <a:lstStyle/>
          <a:p>
            <a:pPr>
              <a:lnSpc>
                <a:spcPts val="3825"/>
              </a:lnSpc>
            </a:pPr>
            <a:r>
              <a:rPr lang="fr-CA" sz="3600" b="1" dirty="0">
                <a:solidFill>
                  <a:srgbClr val="005FAA"/>
                </a:solidFill>
                <a:latin typeface="+mn-lt"/>
                <a:cs typeface="Poppins" pitchFamily="2" charset="77"/>
              </a:rPr>
              <a:t>Un océan en santé est un océan diversifié</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1933428" cy="1044986"/>
          </a:xfrm>
        </p:spPr>
        <p:txBody>
          <a:bodyPr lIns="0" tIns="0" rIns="0" bIns="0"/>
          <a:lstStyle/>
          <a:p>
            <a:pPr marL="0" indent="0">
              <a:lnSpc>
                <a:spcPts val="1950"/>
              </a:lnSpc>
              <a:buNone/>
            </a:pPr>
            <a:r>
              <a:rPr lang="fr-CA" sz="1500" dirty="0">
                <a:solidFill>
                  <a:srgbClr val="005FAA"/>
                </a:solidFill>
                <a:cs typeface="Poppins" pitchFamily="2" charset="77"/>
              </a:rPr>
              <a:t>Les océans apportent des services essentiels à l’humanité!</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fr-CA" sz="1500" b="1" dirty="0">
                <a:solidFill>
                  <a:srgbClr val="005FAA"/>
                </a:solidFill>
                <a:latin typeface="Arial" panose="020B0604020202020204" pitchFamily="34" charset="0"/>
                <a:cs typeface="Arial" panose="020B0604020202020204" pitchFamily="34" charset="0"/>
              </a:rPr>
              <a:t>Diversité</a:t>
            </a:r>
            <a:endParaRPr lang="fr-CA" sz="1500" dirty="0">
              <a:solidFill>
                <a:srgbClr val="005FAA"/>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492716" cy="300082"/>
          </a:xfrm>
          <a:prstGeom prst="rect">
            <a:avLst/>
          </a:prstGeom>
        </p:spPr>
        <p:txBody>
          <a:bodyPr wrap="none">
            <a:spAutoFit/>
          </a:bodyPr>
          <a:lstStyle/>
          <a:p>
            <a:pPr defTabSz="685800">
              <a:buClrTx/>
            </a:pPr>
            <a:r>
              <a:rPr lang="fr-CA" sz="1350" kern="1200" dirty="0">
                <a:solidFill>
                  <a:srgbClr val="005FAA"/>
                </a:solidFill>
                <a:latin typeface="Arial" panose="020B0604020202020204" pitchFamily="34" charset="0"/>
                <a:ea typeface="+mn-ea"/>
                <a:cs typeface="Arial" panose="020B0604020202020204" pitchFamily="34" charset="0"/>
              </a:rPr>
              <a:t>Espaces de loisir</a:t>
            </a:r>
            <a:endParaRPr lang="fr-CA" sz="1500" kern="1200" dirty="0">
              <a:solidFill>
                <a:srgbClr val="005FAA"/>
              </a:solidFill>
              <a:latin typeface="Arial" panose="020B0604020202020204" pitchFamily="34" charset="0"/>
              <a:ea typeface="+mn-ea"/>
              <a:cs typeface="Arial" panose="020B0604020202020204" pitchFamily="34" charset="0"/>
            </a:endParaRP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Ressources</a:t>
            </a:r>
            <a:r>
              <a:rPr lang="en-US" sz="1350" kern="1200" dirty="0">
                <a:solidFill>
                  <a:srgbClr val="005FAA"/>
                </a:solidFill>
                <a:latin typeface="Arial" panose="020B0604020202020204" pitchFamily="34" charset="0"/>
                <a:ea typeface="+mn-ea"/>
                <a:cs typeface="Arial" panose="020B0604020202020204" pitchFamily="34" charset="0"/>
              </a:rPr>
              <a:t> (ex :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715581"/>
          </a:xfrm>
          <a:prstGeom prst="rect">
            <a:avLst/>
          </a:prstGeom>
        </p:spPr>
        <p:txBody>
          <a:bodyPr wrap="square">
            <a:spAutoFit/>
          </a:bodyPr>
          <a:lstStyle/>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Processus planétaires </a:t>
            </a:r>
          </a:p>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bio-géo-chimique</a:t>
            </a:r>
            <a:endParaRPr lang="fr-CA" sz="1350" kern="1200" dirty="0">
              <a:solidFill>
                <a:srgbClr val="005FAA"/>
              </a:solidFill>
              <a:latin typeface="Arial" panose="020B0604020202020204" pitchFamily="34" charset="0"/>
              <a:ea typeface="+mn-ea"/>
              <a:cs typeface="Arial" panose="020B0604020202020204" pitchFamily="34" charset="0"/>
            </a:endParaRP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249873" y="703926"/>
            <a:ext cx="2533304"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600" b="1" dirty="0">
                <a:solidFill>
                  <a:srgbClr val="005FAA"/>
                </a:solidFill>
                <a:latin typeface="+mn-lt"/>
                <a:cs typeface="Poppins SemiBold" pitchFamily="2" charset="77"/>
              </a:rPr>
              <a:t>La gestion scientifique et  la conservation rationnelles des océans</a:t>
            </a:r>
          </a:p>
          <a:p>
            <a:pPr defTabSz="685800">
              <a:buClrTx/>
            </a:pPr>
            <a:r>
              <a:rPr lang="fr-CA" sz="2600" b="1" dirty="0">
                <a:solidFill>
                  <a:srgbClr val="005FAA"/>
                </a:solidFill>
                <a:latin typeface="+mn-lt"/>
                <a:cs typeface="Poppins SemiBold" pitchFamily="2" charset="77"/>
              </a:rPr>
              <a:t>s’entament par des données complètes sur la biodiversité et la biogéographie</a:t>
            </a:r>
            <a:endParaRPr lang="en-GB" sz="2600" dirty="0">
              <a:solidFill>
                <a:prstClr val="black"/>
              </a:solidFill>
              <a:latin typeface="+mn-lt"/>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mn-lt"/>
              <a:cs typeface="Poppins" pitchFamily="2" charset="77"/>
            </a:endParaRP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fr-CA" sz="1500" dirty="0">
                <a:solidFill>
                  <a:srgbClr val="005FAA"/>
                </a:solidFill>
                <a:cs typeface="Poppins" pitchFamily="2" charset="77"/>
              </a:rPr>
              <a:t>Une mine de données sur diverses espèces marines, habitats et écosystèmes entiers existe déjà!</a:t>
            </a:r>
            <a:endParaRPr lang="en-GB" sz="1500" dirty="0">
              <a:solidFill>
                <a:srgbClr val="005FAA"/>
              </a:solidFill>
              <a:cs typeface="Poppins" pitchFamily="2" charset="77"/>
            </a:endParaRP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251948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500" dirty="0">
                <a:solidFill>
                  <a:srgbClr val="005FAA"/>
                </a:solidFill>
                <a:cs typeface="Poppins" pitchFamily="2" charset="77"/>
              </a:rPr>
              <a:t>… </a:t>
            </a:r>
            <a:r>
              <a:rPr lang="fr-CA" sz="1500" dirty="0">
                <a:solidFill>
                  <a:srgbClr val="005FAA"/>
                </a:solidFill>
                <a:cs typeface="Poppins" pitchFamily="2" charset="77"/>
              </a:rPr>
              <a:t>mais l'accès à ces données nécessite des efforts extraordinaires de la part des utilisateurs individuels pour recueillir et assembler des informations disjointes.</a:t>
            </a:r>
            <a:endParaRPr lang="en-US" sz="1500" b="1" dirty="0">
              <a:solidFill>
                <a:srgbClr val="005FAA"/>
              </a:solidFill>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2333035" y="1255729"/>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77077"/>
            <a:ext cx="1806429" cy="757983"/>
          </a:xfrm>
        </p:spPr>
        <p:txBody>
          <a:bodyPr lIns="0" tIns="0" rIns="0" bIns="0"/>
          <a:lstStyle/>
          <a:p>
            <a:pPr marL="0" indent="0">
              <a:lnSpc>
                <a:spcPts val="1500"/>
              </a:lnSpc>
              <a:buNone/>
            </a:pPr>
            <a:r>
              <a:rPr lang="fr-CA" sz="1500" dirty="0">
                <a:solidFill>
                  <a:srgbClr val="005FAA"/>
                </a:solidFill>
                <a:cs typeface="Poppins" pitchFamily="2" charset="77"/>
              </a:rPr>
              <a:t>Les bases de données existantes manquent souvent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Poppins" pitchFamily="2" charset="77"/>
              <a:cs typeface="Poppins" pitchFamily="2" charset="77"/>
            </a:endParaRP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4" y="1460266"/>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b="1" dirty="0">
                <a:solidFill>
                  <a:srgbClr val="005FAA"/>
                </a:solidFill>
                <a:cs typeface="Poppins Light" pitchFamily="2" charset="77"/>
              </a:rPr>
              <a:t>De cohésion dans l’information</a:t>
            </a:r>
            <a:endParaRPr lang="fr-CA" sz="1500" dirty="0">
              <a:solidFill>
                <a:srgbClr val="005FAA"/>
              </a:solidFill>
              <a:cs typeface="Poppins Light" pitchFamily="2" charset="77"/>
            </a:endParaRPr>
          </a:p>
          <a:p>
            <a:pPr marL="0" indent="0" defTabSz="685800">
              <a:lnSpc>
                <a:spcPts val="1500"/>
              </a:lnSpc>
              <a:spcBef>
                <a:spcPts val="750"/>
              </a:spcBef>
              <a:buClrTx/>
              <a:buNone/>
            </a:pPr>
            <a:r>
              <a:rPr lang="fr-CA" sz="1500" dirty="0">
                <a:solidFill>
                  <a:srgbClr val="005FAA"/>
                </a:solidFill>
                <a:cs typeface="Poppins Light" pitchFamily="2" charset="77"/>
              </a:rPr>
              <a:t>Un langage universel et comparable</a:t>
            </a:r>
          </a:p>
          <a:p>
            <a:pPr marL="0" indent="0" defTabSz="685800">
              <a:lnSpc>
                <a:spcPts val="1500"/>
              </a:lnSpc>
              <a:spcBef>
                <a:spcPts val="750"/>
              </a:spcBef>
              <a:buClrTx/>
              <a:buNone/>
            </a:pPr>
            <a:r>
              <a:rPr lang="fr-CA" sz="1500" b="1" dirty="0">
                <a:solidFill>
                  <a:srgbClr val="005FAA"/>
                </a:solidFill>
                <a:cs typeface="Poppins Light" pitchFamily="2" charset="77"/>
              </a:rPr>
              <a:t>D’informations contextuelles </a:t>
            </a:r>
            <a:endParaRPr lang="fr-CA" sz="1500" dirty="0">
              <a:solidFill>
                <a:srgbClr val="005FAA"/>
              </a:solidFill>
              <a:cs typeface="Poppins Light" pitchFamily="2" charset="77"/>
            </a:endParaRP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dirty="0">
                <a:solidFill>
                  <a:srgbClr val="005FAA"/>
                </a:solidFill>
                <a:cs typeface="Poppins" pitchFamily="2" charset="77"/>
              </a:rPr>
              <a:t>… ce qui génère de la confusion et rend difficile l’assemblage complet des informations.</a:t>
            </a:r>
          </a:p>
        </p:txBody>
      </p:sp>
      <p:sp>
        <p:nvSpPr>
          <p:cNvPr id="17" name="Oval 16">
            <a:extLst>
              <a:ext uri="{FF2B5EF4-FFF2-40B4-BE49-F238E27FC236}">
                <a16:creationId xmlns:a16="http://schemas.microsoft.com/office/drawing/2014/main" id="{BB31EC3C-D820-3046-B5A6-1CB18FD3C31B}"/>
              </a:ext>
            </a:extLst>
          </p:cNvPr>
          <p:cNvSpPr/>
          <p:nvPr/>
        </p:nvSpPr>
        <p:spPr>
          <a:xfrm>
            <a:off x="5625702" y="148455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25701" y="176434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25701" y="224882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dirty="0">
                <a:solidFill>
                  <a:srgbClr val="005FAA"/>
                </a:solidFill>
                <a:latin typeface="Poppins" pitchFamily="2" charset="77"/>
                <a:cs typeface="Poppins" pitchFamily="2" charset="77"/>
              </a:rPr>
              <a:t>OBIS :</a:t>
            </a:r>
            <a:endParaRPr lang="en-US" dirty="0">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3206728" y="565256"/>
            <a:ext cx="4596510" cy="1569660"/>
          </a:xfrm>
          <a:prstGeom prst="rect">
            <a:avLst/>
          </a:prstGeom>
        </p:spPr>
        <p:txBody>
          <a:bodyPr wrap="square">
            <a:spAutoFit/>
          </a:bodyPr>
          <a:lstStyle/>
          <a:p>
            <a:pPr defTabSz="685800">
              <a:buClrTx/>
            </a:pPr>
            <a:r>
              <a:rPr lang="fr-CA" sz="3200" kern="1200" dirty="0">
                <a:solidFill>
                  <a:prstClr val="white"/>
                </a:solidFill>
                <a:latin typeface="+mn-lt"/>
                <a:ea typeface="+mn-ea"/>
                <a:cs typeface="Poppins Medium" pitchFamily="2" charset="77"/>
              </a:rPr>
              <a:t>Des données marines gratuites, accessibles et détaillées</a:t>
            </a:r>
            <a:endParaRPr lang="fr-CA" sz="3200" kern="1200" dirty="0">
              <a:solidFill>
                <a:prstClr val="white"/>
              </a:solidFill>
              <a:latin typeface="+mn-lt"/>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4" y="465535"/>
            <a:ext cx="8010185" cy="3115742"/>
          </a:xfrm>
        </p:spPr>
        <p:txBody>
          <a:bodyPr lIns="0" tIns="0" rIns="0" bIns="0"/>
          <a:lstStyle/>
          <a:p>
            <a:r>
              <a:rPr lang="fr-CA" sz="3600" b="1" dirty="0">
                <a:solidFill>
                  <a:srgbClr val="005FAA"/>
                </a:solidFill>
                <a:latin typeface="Poppins" pitchFamily="2" charset="77"/>
                <a:cs typeface="Poppins" pitchFamily="2" charset="77"/>
              </a:rPr>
              <a:t>OBIS -</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Origine, histoire</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et réalisations</a:t>
            </a: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566905" y="1470945"/>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400" b="1" dirty="0">
                <a:solidFill>
                  <a:srgbClr val="005FAA"/>
                </a:solidFill>
                <a:latin typeface="Poppins" pitchFamily="2" charset="77"/>
                <a:cs typeface="Poppins" pitchFamily="2" charset="77"/>
              </a:rPr>
              <a:t>Recensement</a:t>
            </a:r>
            <a:r>
              <a:rPr lang="fr-CA" sz="3600" b="1" dirty="0">
                <a:solidFill>
                  <a:srgbClr val="005FAA"/>
                </a:solidFill>
                <a:latin typeface="Poppins" pitchFamily="2" charset="77"/>
                <a:cs typeface="Poppins" pitchFamily="2" charset="77"/>
              </a:rPr>
              <a:t> de la vie marine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mn-lt"/>
                <a:ea typeface="+mn-ea"/>
              </a:rPr>
              <a:t>Entre 2000 et 2010, cette initiative de plusieurs millions de dollars a réuni les efforts collaboratifs et individuels de plus de 2700 scientifiques et de plus de 80 nations, mettant la discipline des sciences marines sur la carte, découvrant plus de 6000 nouvelles espèces marines et mettant en évidence certaines des menaces les plus urgentes pour nos océans.</a:t>
            </a:r>
            <a:endParaRPr lang="en-US" sz="1350" kern="1200" dirty="0">
              <a:latin typeface="+mn-lt"/>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5" name="Google Shape;55;p13"/>
          <p:cNvPicPr preferRelativeResize="0"/>
          <p:nvPr/>
        </p:nvPicPr>
        <p:blipFill>
          <a:blip r:embed="rId4">
            <a:alphaModFix/>
          </a:blip>
          <a:stretch>
            <a:fillRect/>
          </a:stretch>
        </p:blipFill>
        <p:spPr>
          <a:xfrm>
            <a:off x="220956" y="280480"/>
            <a:ext cx="1526368" cy="580580"/>
          </a:xfrm>
          <a:prstGeom prst="rect">
            <a:avLst/>
          </a:prstGeom>
          <a:noFill/>
          <a:ln>
            <a:noFill/>
          </a:ln>
        </p:spPr>
      </p:pic>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505699" y="227140"/>
            <a:ext cx="1417345" cy="807099"/>
          </a:xfrm>
          <a:prstGeom prst="rect">
            <a:avLst/>
          </a:prstGeom>
        </p:spPr>
      </p:pic>
      <p:sp>
        <p:nvSpPr>
          <p:cNvPr id="9" name="TextBox 8">
            <a:extLst>
              <a:ext uri="{FF2B5EF4-FFF2-40B4-BE49-F238E27FC236}">
                <a16:creationId xmlns:a16="http://schemas.microsoft.com/office/drawing/2014/main" id="{BF90420A-6BCD-4C3C-9EDF-50F36EDE3443}"/>
              </a:ext>
            </a:extLst>
          </p:cNvPr>
          <p:cNvSpPr txBox="1"/>
          <p:nvPr/>
        </p:nvSpPr>
        <p:spPr>
          <a:xfrm>
            <a:off x="655096" y="1273878"/>
            <a:ext cx="7143302" cy="461665"/>
          </a:xfrm>
          <a:prstGeom prst="rect">
            <a:avLst/>
          </a:prstGeom>
          <a:solidFill>
            <a:schemeClr val="tx1">
              <a:lumMod val="95000"/>
              <a:lumOff val="5000"/>
            </a:schemeClr>
          </a:solidFill>
        </p:spPr>
        <p:txBody>
          <a:bodyPr wrap="none" rtlCol="0">
            <a:spAutoFit/>
          </a:bodyPr>
          <a:lstStyle/>
          <a:p>
            <a:r>
              <a:rPr lang="en-CA" sz="2400" dirty="0">
                <a:solidFill>
                  <a:schemeClr val="bg1"/>
                </a:solidFill>
                <a:latin typeface="Montserrat" panose="020B0604020202020204" charset="0"/>
              </a:rPr>
              <a:t>github.com/</a:t>
            </a:r>
            <a:r>
              <a:rPr lang="en-CA" sz="2400" dirty="0" err="1">
                <a:solidFill>
                  <a:schemeClr val="bg1"/>
                </a:solidFill>
                <a:latin typeface="Montserrat" panose="020B0604020202020204" charset="0"/>
              </a:rPr>
              <a:t>otn</a:t>
            </a:r>
            <a:r>
              <a:rPr lang="en-CA" sz="2400" dirty="0">
                <a:solidFill>
                  <a:schemeClr val="bg1"/>
                </a:solidFill>
                <a:latin typeface="Montserrat" panose="020B0604020202020204" charset="0"/>
              </a:rPr>
              <a:t>-workshops/obis-workshop-</a:t>
            </a:r>
            <a:r>
              <a:rPr lang="en-CA" sz="2400" dirty="0" err="1">
                <a:solidFill>
                  <a:schemeClr val="bg1"/>
                </a:solidFill>
                <a:latin typeface="Montserrat" panose="020B0604020202020204" charset="0"/>
              </a:rPr>
              <a:t>fr</a:t>
            </a:r>
            <a:endParaRPr lang="en-CA" sz="2400" dirty="0">
              <a:solidFill>
                <a:schemeClr val="bg1"/>
              </a:solidFill>
              <a:latin typeface="Montserrat" panose="020B0604020202020204" charset="0"/>
            </a:endParaRPr>
          </a:p>
        </p:txBody>
      </p:sp>
      <p:cxnSp>
        <p:nvCxnSpPr>
          <p:cNvPr id="12" name="Straight Arrow Connector 11">
            <a:extLst>
              <a:ext uri="{FF2B5EF4-FFF2-40B4-BE49-F238E27FC236}">
                <a16:creationId xmlns:a16="http://schemas.microsoft.com/office/drawing/2014/main" id="{A3526790-F3B9-491C-B4D0-040C8B6D1001}"/>
              </a:ext>
            </a:extLst>
          </p:cNvPr>
          <p:cNvCxnSpPr>
            <a:cxnSpLocks/>
            <a:endCxn id="10" idx="6"/>
          </p:cNvCxnSpPr>
          <p:nvPr/>
        </p:nvCxnSpPr>
        <p:spPr>
          <a:xfrm flipH="1">
            <a:off x="7798399" y="2264979"/>
            <a:ext cx="658628" cy="536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Image 2">
            <a:extLst>
              <a:ext uri="{FF2B5EF4-FFF2-40B4-BE49-F238E27FC236}">
                <a16:creationId xmlns:a16="http://schemas.microsoft.com/office/drawing/2014/main" id="{CCC1A168-9CE9-4CD2-BFDD-AEA23E4042AC}"/>
              </a:ext>
            </a:extLst>
          </p:cNvPr>
          <p:cNvPicPr>
            <a:picLocks noChangeAspect="1"/>
          </p:cNvPicPr>
          <p:nvPr/>
        </p:nvPicPr>
        <p:blipFill>
          <a:blip r:embed="rId7"/>
          <a:stretch>
            <a:fillRect/>
          </a:stretch>
        </p:blipFill>
        <p:spPr>
          <a:xfrm>
            <a:off x="3185621" y="2038032"/>
            <a:ext cx="4612777" cy="3044507"/>
          </a:xfrm>
          <a:prstGeom prst="rect">
            <a:avLst/>
          </a:prstGeom>
        </p:spPr>
      </p:pic>
      <p:sp>
        <p:nvSpPr>
          <p:cNvPr id="10" name="Oval 9">
            <a:extLst>
              <a:ext uri="{FF2B5EF4-FFF2-40B4-BE49-F238E27FC236}">
                <a16:creationId xmlns:a16="http://schemas.microsoft.com/office/drawing/2014/main" id="{76C06BDE-7120-4DED-B059-83D8CED8E27A}"/>
              </a:ext>
            </a:extLst>
          </p:cNvPr>
          <p:cNvSpPr/>
          <p:nvPr/>
        </p:nvSpPr>
        <p:spPr>
          <a:xfrm>
            <a:off x="7299961" y="2570186"/>
            <a:ext cx="498438" cy="46166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519939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fr-CA" sz="3600" b="1" dirty="0">
                <a:solidFill>
                  <a:srgbClr val="005FAA"/>
                </a:solidFill>
                <a:latin typeface="+mn-lt"/>
                <a:cs typeface="Poppins" pitchFamily="2" charset="77"/>
              </a:rPr>
              <a:t>OBIS :</a:t>
            </a:r>
            <a:r>
              <a:rPr lang="fr-CA" sz="2800" b="1" dirty="0">
                <a:solidFill>
                  <a:srgbClr val="005FAA"/>
                </a:solidFill>
                <a:latin typeface="+mn-lt"/>
                <a:cs typeface="Poppins" pitchFamily="2" charset="77"/>
              </a:rPr>
              <a:t> des données marines gratuites, accessibles et détaillées</a:t>
            </a: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128510"/>
            <a:ext cx="2353172" cy="1549455"/>
          </a:xfrm>
        </p:spPr>
        <p:txBody>
          <a:bodyPr lIns="0" tIns="0" rIns="0" bIns="0"/>
          <a:lstStyle/>
          <a:p>
            <a:pPr marL="0" indent="0">
              <a:lnSpc>
                <a:spcPts val="1500"/>
              </a:lnSpc>
              <a:buNone/>
            </a:pPr>
            <a:r>
              <a:rPr lang="fr-CA" sz="1350" dirty="0">
                <a:solidFill>
                  <a:srgbClr val="005FAA"/>
                </a:solidFill>
                <a:latin typeface="+mj-lt"/>
                <a:cs typeface="Poppins" pitchFamily="2" charset="77"/>
              </a:rPr>
              <a:t>À la base, OBIS fonctionne comme une riche base de données sur la vie marine, enracinée dans une collaboration internationale. Les données OBIS sont utilisées pour relever les défis communs qui concernent le milieu marin.</a:t>
            </a:r>
            <a:endParaRPr lang="en-US" sz="1350" dirty="0">
              <a:solidFill>
                <a:srgbClr val="005FAA"/>
              </a:solidFill>
              <a:latin typeface="+mj-lt"/>
              <a:cs typeface="Poppins" pitchFamily="2" charset="77"/>
            </a:endParaRP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789594"/>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mn-lt"/>
                <a:ea typeface="+mn-ea"/>
              </a:rPr>
              <a:t>Mais au-delà de cela, OBIS promeut une culture de coopération en soutenant la formation et le développement des capacités.</a:t>
            </a:r>
            <a:endParaRPr lang="en-US" sz="1350" kern="1200" dirty="0">
              <a:latin typeface="+mn-lt"/>
              <a:ea typeface="+mn-ea"/>
            </a:endParaRPr>
          </a:p>
        </p:txBody>
      </p:sp>
    </p:spTree>
    <p:extLst>
      <p:ext uri="{BB962C8B-B14F-4D97-AF65-F5344CB8AC3E}">
        <p14:creationId xmlns:p14="http://schemas.microsoft.com/office/powerpoint/2010/main" val="400014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490774" y="1356562"/>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510007" y="445078"/>
            <a:ext cx="5391460"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OBIS</a:t>
            </a:r>
          </a:p>
          <a:p>
            <a:pPr defTabSz="685800">
              <a:buClrTx/>
            </a:pPr>
            <a:r>
              <a:rPr lang="en-US" sz="3600" b="1" dirty="0">
                <a:solidFill>
                  <a:srgbClr val="005FAA"/>
                </a:solidFill>
                <a:latin typeface="+mn-lt"/>
                <a:cs typeface="Poppins" pitchFamily="2" charset="77"/>
              </a:rPr>
              <a:t>Le cycle de vie des </a:t>
            </a:r>
            <a:r>
              <a:rPr lang="en-US" sz="3600" b="1" dirty="0" err="1">
                <a:solidFill>
                  <a:srgbClr val="005FAA"/>
                </a:solidFill>
                <a:latin typeface="+mn-lt"/>
                <a:cs typeface="Poppins" pitchFamily="2" charset="77"/>
              </a:rPr>
              <a:t>données</a:t>
            </a:r>
            <a:endParaRPr lang="en-US" sz="3600" b="1" dirty="0">
              <a:solidFill>
                <a:srgbClr val="005FAA"/>
              </a:solidFill>
              <a:latin typeface="+mn-lt"/>
              <a:cs typeface="Poppins" pitchFamily="2" charset="77"/>
            </a:endParaRPr>
          </a:p>
        </p:txBody>
      </p:sp>
    </p:spTree>
    <p:extLst>
      <p:ext uri="{BB962C8B-B14F-4D97-AF65-F5344CB8AC3E}">
        <p14:creationId xmlns:p14="http://schemas.microsoft.com/office/powerpoint/2010/main" val="78872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2450676" cy="1805153"/>
            <a:chOff x="1166648" y="2743199"/>
            <a:chExt cx="3267567"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79" y="2762634"/>
              <a:ext cx="3157236" cy="238743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err="1">
                  <a:solidFill>
                    <a:prstClr val="white"/>
                  </a:solidFill>
                  <a:cs typeface="Poppins" pitchFamily="2" charset="77"/>
                </a:rPr>
                <a:t>Présence</a:t>
              </a:r>
              <a:r>
                <a:rPr lang="en-GB" sz="1350" dirty="0">
                  <a:solidFill>
                    <a:prstClr val="white"/>
                  </a:solidFill>
                  <a:cs typeface="Poppins" pitchFamily="2" charset="77"/>
                </a:rPr>
                <a:t>/Absence</a:t>
              </a:r>
            </a:p>
            <a:p>
              <a:pPr defTabSz="685800">
                <a:lnSpc>
                  <a:spcPts val="1500"/>
                </a:lnSpc>
                <a:spcBef>
                  <a:spcPts val="750"/>
                </a:spcBef>
                <a:buClrTx/>
              </a:pPr>
              <a:r>
                <a:rPr lang="fr-CA" sz="1350" dirty="0">
                  <a:solidFill>
                    <a:srgbClr val="005FAA"/>
                  </a:solidFill>
                  <a:cs typeface="Poppins" pitchFamily="2" charset="77"/>
                </a:rPr>
                <a:t>peut provenir d'observations sporadiques ou de nouvelles méthodes de détection telles que l'ADN environnemental. Ces données quantitatives permettent l'établissement de gammes d'espèces.</a:t>
              </a:r>
              <a:endParaRPr lang="en-US" sz="1350" dirty="0">
                <a:solidFill>
                  <a:srgbClr val="005FAA"/>
                </a:solidFill>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2211968" cy="2601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17488" y="2060191"/>
            <a:ext cx="2465792" cy="1846867"/>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d’abondance</a:t>
            </a:r>
            <a:endParaRPr lang="en-GB" sz="1350" dirty="0">
              <a:solidFill>
                <a:schemeClr val="bg1"/>
              </a:solidFill>
              <a:cs typeface="Poppins" pitchFamily="2" charset="77"/>
            </a:endParaRPr>
          </a:p>
          <a:p>
            <a:pPr>
              <a:lnSpc>
                <a:spcPts val="1500"/>
              </a:lnSpc>
            </a:pPr>
            <a:r>
              <a:rPr lang="fr-CA" sz="1350" dirty="0">
                <a:solidFill>
                  <a:srgbClr val="005FAA"/>
                </a:solidFill>
                <a:cs typeface="Poppins" pitchFamily="2" charset="77"/>
              </a:rPr>
              <a:t>Représente le nombre d'individus d'une espèce dans une zone ou un volume donné d'eau de mer ou de sédiments. Il s'agit d'une mesure clé pour la conservation des organismes vulnérables et la gestion des populations d'espèces comme les stocks de poissons.</a:t>
            </a:r>
            <a:endParaRPr lang="en-US" sz="1350" dirty="0">
              <a:solidFill>
                <a:srgbClr val="005FAA"/>
              </a:solidFill>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a:stCxn id="8" idx="3"/>
          </p:cNvCxnSpPr>
          <p:nvPr/>
        </p:nvCxnSpPr>
        <p:spPr>
          <a:xfrm>
            <a:off x="3129456" y="2155863"/>
            <a:ext cx="425669" cy="401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7" y="2065281"/>
            <a:ext cx="2009961" cy="2622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882867" y="2084631"/>
            <a:ext cx="2461793" cy="1940351"/>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historiques</a:t>
            </a:r>
            <a:endParaRPr lang="en-GB" sz="1350" dirty="0">
              <a:solidFill>
                <a:schemeClr val="bg1"/>
              </a:solidFill>
              <a:cs typeface="Poppins" pitchFamily="2" charset="77"/>
            </a:endParaRPr>
          </a:p>
          <a:p>
            <a:pPr>
              <a:lnSpc>
                <a:spcPts val="1500"/>
              </a:lnSpc>
            </a:pPr>
            <a:r>
              <a:rPr lang="fr-CA" sz="1350" dirty="0">
                <a:solidFill>
                  <a:srgbClr val="005FAA"/>
                </a:solidFill>
                <a:cs typeface="Poppins" pitchFamily="2" charset="77"/>
              </a:rPr>
              <a:t>Caractérise les documents et découvertes historiques conservés dans les archives, les bibliothèques et les séries de données plus anciennes qui permettent une analyse comparative au fil du temps.</a:t>
            </a:r>
            <a:endParaRPr lang="en-US" sz="1350"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709949" y="2175642"/>
            <a:ext cx="426528" cy="4467"/>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930413" cy="23732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10069" y="2107274"/>
            <a:ext cx="1876013" cy="1483150"/>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d’habitats</a:t>
            </a:r>
            <a:endParaRPr lang="en-GB" sz="1350" dirty="0">
              <a:solidFill>
                <a:srgbClr val="005FAA"/>
              </a:solidFill>
              <a:cs typeface="Poppins" pitchFamily="2" charset="77"/>
            </a:endParaRPr>
          </a:p>
          <a:p>
            <a:pPr>
              <a:lnSpc>
                <a:spcPts val="1500"/>
              </a:lnSpc>
            </a:pPr>
            <a:r>
              <a:rPr lang="fr-CA" sz="1350" dirty="0">
                <a:solidFill>
                  <a:srgbClr val="005FAA"/>
                </a:solidFill>
                <a:cs typeface="Poppins" pitchFamily="2" charset="77"/>
              </a:rPr>
              <a:t>Représente des données sur la diversité biologique ainsi que sur l'habitat et la diversité géographique.</a:t>
            </a:r>
            <a:endParaRPr lang="en-US" sz="1350" b="1"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813282" y="2148853"/>
            <a:ext cx="638719" cy="2"/>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1"/>
            <a:ext cx="1691889" cy="220715"/>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34679" y="2095569"/>
            <a:ext cx="2105701" cy="1230902"/>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de </a:t>
            </a:r>
            <a:r>
              <a:rPr lang="en-GB" sz="1350" dirty="0" err="1">
                <a:solidFill>
                  <a:schemeClr val="bg1"/>
                </a:solidFill>
                <a:cs typeface="Poppins" pitchFamily="2" charset="77"/>
              </a:rPr>
              <a:t>suivis</a:t>
            </a:r>
            <a:endParaRPr lang="en-GB" sz="1350" dirty="0">
              <a:solidFill>
                <a:srgbClr val="005FAA"/>
              </a:solidFill>
              <a:cs typeface="Poppins" pitchFamily="2" charset="77"/>
            </a:endParaRPr>
          </a:p>
          <a:p>
            <a:pPr>
              <a:lnSpc>
                <a:spcPts val="1500"/>
              </a:lnSpc>
            </a:pPr>
            <a:r>
              <a:rPr lang="fr-CA" sz="1350" dirty="0">
                <a:solidFill>
                  <a:srgbClr val="005FAA"/>
                </a:solidFill>
                <a:cs typeface="Poppins" pitchFamily="2" charset="77"/>
              </a:rPr>
              <a:t>Représente les données qui suivent le mouvement des animaux via des satellites ou la bioacoustique.</a:t>
            </a:r>
            <a:endParaRPr lang="en-US" sz="1350"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574758" y="2175642"/>
            <a:ext cx="561719"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8328326"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3600" b="1" dirty="0">
                <a:solidFill>
                  <a:srgbClr val="005FAA"/>
                </a:solidFill>
                <a:latin typeface="+mn-lt"/>
                <a:cs typeface="Poppins" pitchFamily="2" charset="77"/>
              </a:rPr>
              <a:t>Le cycle de vie des données OBIS</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fr-CA" sz="1400" b="1" dirty="0">
                <a:solidFill>
                  <a:srgbClr val="48B7AF"/>
                </a:solidFill>
                <a:cs typeface="Poppins" pitchFamily="2" charset="77"/>
              </a:rPr>
              <a:t>Collection</a:t>
            </a:r>
            <a:r>
              <a:rPr lang="fr-CA" sz="1350" b="1" dirty="0">
                <a:solidFill>
                  <a:srgbClr val="48B7AF"/>
                </a:solidFill>
                <a:latin typeface="Poppins" pitchFamily="2" charset="77"/>
                <a:cs typeface="Poppins" pitchFamily="2" charset="77"/>
              </a:rPr>
              <a:t> :</a:t>
            </a:r>
          </a:p>
          <a:p>
            <a:pPr>
              <a:lnSpc>
                <a:spcPts val="1500"/>
              </a:lnSpc>
            </a:pPr>
            <a:r>
              <a:rPr lang="fr-CA" sz="1350" dirty="0">
                <a:solidFill>
                  <a:srgbClr val="005FAA"/>
                </a:solidFill>
              </a:rPr>
              <a:t>Les données sont compilées à partir de plusieurs </a:t>
            </a:r>
            <a:r>
              <a:rPr lang="fr-CA" sz="1350" b="1" dirty="0">
                <a:solidFill>
                  <a:srgbClr val="005FAA"/>
                </a:solidFill>
              </a:rPr>
              <a:t>observations.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5" y="2086961"/>
            <a:ext cx="1750875" cy="2635449"/>
          </a:xfrm>
        </p:spPr>
        <p:txBody>
          <a:bodyPr lIns="0" tIns="0" rIns="0" bIns="0" anchor="t"/>
          <a:lstStyle/>
          <a:p>
            <a:pPr>
              <a:lnSpc>
                <a:spcPts val="1500"/>
              </a:lnSpc>
            </a:pPr>
            <a:r>
              <a:rPr lang="fr-CA" sz="1400" b="1" dirty="0">
                <a:solidFill>
                  <a:srgbClr val="00B5DC"/>
                </a:solidFill>
                <a:cs typeface="Poppins" pitchFamily="2" charset="77"/>
              </a:rPr>
              <a:t>Intégration</a:t>
            </a:r>
            <a:r>
              <a:rPr lang="fr-CA" sz="1350" b="1" dirty="0">
                <a:solidFill>
                  <a:srgbClr val="00B5DC"/>
                </a:solidFill>
                <a:cs typeface="Poppins" pitchFamily="2" charset="77"/>
              </a:rPr>
              <a:t> :</a:t>
            </a:r>
          </a:p>
          <a:p>
            <a:pPr>
              <a:lnSpc>
                <a:spcPts val="1500"/>
              </a:lnSpc>
            </a:pPr>
            <a:r>
              <a:rPr lang="fr-CA" sz="1350" dirty="0">
                <a:solidFill>
                  <a:srgbClr val="005FAA"/>
                </a:solidFill>
              </a:rPr>
              <a:t>Pendant le processus de normalisation, les nœuds thématiques et régionaux d’OBIS vérifient la qualité des données et appliquent les normes </a:t>
            </a:r>
            <a:r>
              <a:rPr lang="fr-CA" sz="1350" b="1" dirty="0">
                <a:solidFill>
                  <a:srgbClr val="005FAA"/>
                </a:solidFill>
              </a:rPr>
              <a:t>Darwin </a:t>
            </a:r>
            <a:r>
              <a:rPr lang="fr-CA" sz="1350" b="1" dirty="0" err="1">
                <a:solidFill>
                  <a:srgbClr val="005FAA"/>
                </a:solidFill>
              </a:rPr>
              <a:t>Core</a:t>
            </a:r>
            <a:r>
              <a:rPr lang="fr-CA" sz="1350" dirty="0">
                <a:solidFill>
                  <a:srgbClr val="005FAA"/>
                </a:solidFill>
              </a:rPr>
              <a:t>.</a:t>
            </a:r>
            <a:endParaRPr lang="fr-CA"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A propos d’ OTN</a:t>
            </a:r>
            <a:endParaRPr dirty="0">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Plateforme mondiale de recherche aquatique, gestion de données et plateforme de partenariat basée à l'Université Dalhousie en Nouvelle-Écosse, Canada.</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dirty="0">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Depuis 2008, OTN déploie des équipements de surveillance des océans et des véhicules marins autonomes (planeurs) à la fine pointe de la technologie dans des sites aquatiques clés.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670885" y="2191575"/>
            <a:ext cx="1798229"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OTN a établi des partenariats avec une communauté mondiale d'intervenants pour documenter les mouvements et la survie des animaux aquatiques dans le contexte de l'évolution des environnements océaniques.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744575" y="2191575"/>
            <a:ext cx="179685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Les connaissances générées par OTN sont utilisées par les scientifiques, les créateurs de politiques, les décideurs, l'industrie, les communautés autochtones et côtières et le grand public.</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2176422" cy="2295854"/>
          </a:xfrm>
        </p:spPr>
        <p:txBody>
          <a:bodyPr lIns="0" tIns="0" rIns="0" bIns="0"/>
          <a:lstStyle/>
          <a:p>
            <a:pPr>
              <a:lnSpc>
                <a:spcPts val="1500"/>
              </a:lnSpc>
            </a:pPr>
            <a:r>
              <a:rPr lang="en-GB" sz="1400" b="1" dirty="0">
                <a:solidFill>
                  <a:srgbClr val="00B5DC"/>
                </a:solidFill>
                <a:cs typeface="Poppins" pitchFamily="2" charset="77"/>
              </a:rPr>
              <a:t>Contribution :</a:t>
            </a:r>
          </a:p>
          <a:p>
            <a:pPr>
              <a:lnSpc>
                <a:spcPts val="1500"/>
              </a:lnSpc>
            </a:pPr>
            <a:r>
              <a:rPr lang="fr-CA" sz="1350" dirty="0">
                <a:solidFill>
                  <a:srgbClr val="005FAA"/>
                </a:solidFill>
                <a:cs typeface="Poppins Light" pitchFamily="2" charset="77"/>
              </a:rPr>
              <a:t>Les données sont ensuite déposées dans la base de données OBIS et </a:t>
            </a:r>
            <a:r>
              <a:rPr lang="fr-CA" sz="1350" b="1" dirty="0">
                <a:solidFill>
                  <a:srgbClr val="005FAA"/>
                </a:solidFill>
                <a:cs typeface="Poppins Light" pitchFamily="2" charset="77"/>
              </a:rPr>
              <a:t>rendues accessibles à tous et à toutes</a:t>
            </a:r>
            <a:r>
              <a:rPr lang="fr-CA" sz="1350" dirty="0">
                <a:solidFill>
                  <a:srgbClr val="005FAA"/>
                </a:solidFill>
                <a:cs typeface="Poppins Light" pitchFamily="2" charset="77"/>
              </a:rPr>
              <a:t>.</a:t>
            </a:r>
            <a:endParaRPr lang="en-GB"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954107"/>
          </a:xfrm>
          <a:prstGeom prst="rect">
            <a:avLst/>
          </a:prstGeom>
          <a:noFill/>
        </p:spPr>
        <p:txBody>
          <a:bodyPr wrap="square" rtlCol="0">
            <a:spAutoFit/>
          </a:bodyPr>
          <a:lstStyle/>
          <a:p>
            <a:pPr defTabSz="685800">
              <a:buClrTx/>
            </a:pPr>
            <a:r>
              <a:rPr lang="fr-CA" kern="1200" dirty="0">
                <a:solidFill>
                  <a:srgbClr val="005FAA"/>
                </a:solidFill>
                <a:latin typeface="+mn-lt"/>
                <a:ea typeface="+mn-ea"/>
                <a:cs typeface="Poppins Light" pitchFamily="2" charset="77"/>
              </a:rPr>
              <a:t>La base de données OBIS suit les </a:t>
            </a:r>
            <a:r>
              <a:rPr lang="fr-CA" b="1" kern="1200" dirty="0">
                <a:solidFill>
                  <a:srgbClr val="005FAA"/>
                </a:solidFill>
                <a:latin typeface="+mn-lt"/>
                <a:ea typeface="+mn-ea"/>
                <a:cs typeface="Poppins Light" pitchFamily="2" charset="77"/>
              </a:rPr>
              <a:t>principes directeurs FAIR </a:t>
            </a:r>
            <a:r>
              <a:rPr lang="fr-CA" kern="1200" dirty="0">
                <a:solidFill>
                  <a:srgbClr val="005FAA"/>
                </a:solidFill>
                <a:latin typeface="+mn-lt"/>
                <a:ea typeface="+mn-ea"/>
                <a:cs typeface="Poppins Light" pitchFamily="2" charset="77"/>
              </a:rPr>
              <a:t>en matière de gestion des données scientifiques.</a:t>
            </a:r>
            <a:endParaRPr lang="en-US" kern="1200" dirty="0">
              <a:solidFill>
                <a:prstClr val="black"/>
              </a:solidFill>
              <a:latin typeface="+mn-lt"/>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fr-CA" sz="1400" b="1" dirty="0">
                <a:solidFill>
                  <a:srgbClr val="EA617F"/>
                </a:solidFill>
                <a:cs typeface="Poppins" pitchFamily="2" charset="77"/>
              </a:rPr>
              <a:t>Accès :</a:t>
            </a:r>
          </a:p>
          <a:p>
            <a:pPr>
              <a:lnSpc>
                <a:spcPts val="1500"/>
              </a:lnSpc>
            </a:pPr>
            <a:r>
              <a:rPr lang="fr-CA" sz="1400" dirty="0">
                <a:solidFill>
                  <a:srgbClr val="005FAA"/>
                </a:solidFill>
                <a:cs typeface="Poppins Light" pitchFamily="2" charset="77"/>
              </a:rPr>
              <a:t>« Mapper » sur les serveurs OBIS</a:t>
            </a:r>
          </a:p>
          <a:p>
            <a:pPr>
              <a:lnSpc>
                <a:spcPts val="1500"/>
              </a:lnSpc>
            </a:pPr>
            <a:r>
              <a:rPr lang="fr-CA" sz="1400" dirty="0">
                <a:solidFill>
                  <a:srgbClr val="005FAA"/>
                </a:solidFill>
                <a:cs typeface="Poppins Light" pitchFamily="2" charset="77"/>
              </a:rPr>
              <a:t>R (plateforme analytique) &amp; </a:t>
            </a:r>
            <a:r>
              <a:rPr lang="fr-CA" sz="1400" dirty="0" err="1">
                <a:solidFill>
                  <a:srgbClr val="005FAA"/>
                </a:solidFill>
                <a:cs typeface="Poppins Light" pitchFamily="2" charset="77"/>
              </a:rPr>
              <a:t>robis</a:t>
            </a:r>
            <a:endParaRPr lang="fr-CA" sz="1400" dirty="0">
              <a:solidFill>
                <a:srgbClr val="005FAA"/>
              </a:solidFill>
              <a:cs typeface="Poppins Light" pitchFamily="2" charset="77"/>
            </a:endParaRPr>
          </a:p>
          <a:p>
            <a:pPr>
              <a:lnSpc>
                <a:spcPts val="1500"/>
              </a:lnSpc>
            </a:pPr>
            <a:r>
              <a:rPr lang="fr-CA" sz="1400" dirty="0">
                <a:solidFill>
                  <a:srgbClr val="005FAA"/>
                </a:solidFill>
                <a:cs typeface="Poppins Light" pitchFamily="2" charset="77"/>
              </a:rPr>
              <a:t>Applications tierces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5" y="291723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4" y="3351993"/>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36933"/>
            <a:ext cx="1869507" cy="457046"/>
          </a:xfrm>
          <a:solidFill>
            <a:srgbClr val="D0C9FF"/>
          </a:solidFill>
        </p:spPr>
        <p:txBody>
          <a:bodyPr/>
          <a:lstStyle/>
          <a:p>
            <a:r>
              <a:rPr lang="fr-CA" sz="1350" b="1" dirty="0">
                <a:solidFill>
                  <a:srgbClr val="8480BB"/>
                </a:solidFill>
              </a:rPr>
              <a:t>Développement des capacités</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616317"/>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545823"/>
            <a:ext cx="1697297" cy="839060"/>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1350" b="1" dirty="0">
                <a:solidFill>
                  <a:srgbClr val="005FAA"/>
                </a:solidFill>
                <a:latin typeface="Calibri Light" panose="020F0302020204030204"/>
              </a:rPr>
              <a:t>Construction, amélioration et conservation des aptitudes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sz="6600" b="1" dirty="0">
                <a:solidFill>
                  <a:srgbClr val="005FAA"/>
                </a:solidFill>
                <a:latin typeface="+mn-lt"/>
                <a:cs typeface="Poppins" pitchFamily="2" charset="77"/>
              </a:rPr>
              <a:t>ÉTUDES DE CAS OBIS</a:t>
            </a:r>
            <a:endParaRPr lang="en-US" sz="6600" dirty="0">
              <a:solidFill>
                <a:srgbClr val="005FAA"/>
              </a:solidFill>
              <a:highlight>
                <a:srgbClr val="FFFF00"/>
              </a:highlight>
              <a:latin typeface="+mn-lt"/>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1313411"/>
            <a:ext cx="1453829" cy="457133"/>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424847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schemeClr val="accent1"/>
                </a:solidFill>
                <a:latin typeface="+mn-lt"/>
                <a:cs typeface="Poppins Medium" pitchFamily="2" charset="77"/>
              </a:rPr>
              <a:t>Recherche sur le </a:t>
            </a:r>
            <a:r>
              <a:rPr lang="fr-CA" sz="4000" b="1" dirty="0">
                <a:solidFill>
                  <a:schemeClr val="bg1"/>
                </a:solidFill>
                <a:latin typeface="+mn-lt"/>
                <a:cs typeface="Poppins Medium" pitchFamily="2" charset="77"/>
              </a:rPr>
              <a:t>climat</a:t>
            </a:r>
            <a:r>
              <a:rPr lang="fr-CA" sz="4000" b="1" dirty="0">
                <a:solidFill>
                  <a:schemeClr val="accent1"/>
                </a:solidFill>
                <a:latin typeface="+mn-lt"/>
                <a:cs typeface="Poppins Medium" pitchFamily="2" charset="77"/>
              </a:rPr>
              <a:t> et en biodiversité</a:t>
            </a: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a:solidFill>
                  <a:srgbClr val="005FAA"/>
                </a:solidFill>
                <a:cs typeface="Poppins" pitchFamily="2" charset="77"/>
              </a:rPr>
              <a:t>Les changements </a:t>
            </a:r>
            <a:r>
              <a:rPr lang="fr-CA" sz="1400" dirty="0">
                <a:solidFill>
                  <a:srgbClr val="005FAA"/>
                </a:solidFill>
                <a:cs typeface="Poppins" pitchFamily="2" charset="77"/>
              </a:rPr>
              <a:t>climatiques ont modifié les aires de répartition des espèces marines.</a:t>
            </a:r>
            <a:endParaRPr lang="en-US" sz="1400" dirty="0">
              <a:solidFill>
                <a:srgbClr val="005FAA"/>
              </a:solidFill>
              <a:cs typeface="Poppins" pitchFamily="2" charset="77"/>
            </a:endParaRP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49001" y="640365"/>
            <a:ext cx="1927013" cy="17058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fr-CA" sz="1200" b="1" dirty="0">
                <a:solidFill>
                  <a:srgbClr val="EA617F"/>
                </a:solidFill>
                <a:cs typeface="Poppins" pitchFamily="2" charset="77"/>
              </a:rPr>
              <a:t>« OBIS est vraiment efficace pour établir la confiance avec ceux qui collectent les données et pour donner du crédit aux scientifiques qui les génèrent. Ils amplifient l'effet des contributeurs afin que chaque scientifique soit justement reconnu. »</a:t>
            </a:r>
            <a:endParaRPr lang="fr-CA" sz="1200" b="1" dirty="0">
              <a:solidFill>
                <a:srgbClr val="EA617F"/>
              </a:solidFill>
              <a:highlight>
                <a:srgbClr val="FFFF00"/>
              </a:highlight>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1050" kern="1200" dirty="0">
                <a:solidFill>
                  <a:prstClr val="white"/>
                </a:solidFill>
                <a:latin typeface="+mn-lt"/>
                <a:ea typeface="+mn-ea"/>
                <a:cs typeface="Poppins" pitchFamily="2" charset="77"/>
              </a:rPr>
              <a:t>Maria Dornelas </a:t>
            </a:r>
          </a:p>
          <a:p>
            <a:pPr defTabSz="685800">
              <a:lnSpc>
                <a:spcPts val="1125"/>
              </a:lnSpc>
              <a:buClrTx/>
            </a:pPr>
            <a:r>
              <a:rPr lang="fr-CA" sz="1050" kern="1200" dirty="0">
                <a:solidFill>
                  <a:srgbClr val="005FAA"/>
                </a:solidFill>
                <a:latin typeface="+mn-lt"/>
                <a:ea typeface="+mn-ea"/>
                <a:cs typeface="Poppins Light" pitchFamily="2" charset="77"/>
              </a:rPr>
              <a:t>Université de </a:t>
            </a:r>
            <a:r>
              <a:rPr lang="en-PT" sz="1050" kern="1200" dirty="0">
                <a:solidFill>
                  <a:srgbClr val="005FAA"/>
                </a:solidFill>
                <a:latin typeface="+mn-lt"/>
                <a:ea typeface="+mn-ea"/>
                <a:cs typeface="Poppins Light" pitchFamily="2" charset="77"/>
              </a:rPr>
              <a:t>St. Andrews, </a:t>
            </a:r>
            <a:r>
              <a:rPr lang="fr-CA" sz="1050" kern="1200" dirty="0">
                <a:solidFill>
                  <a:srgbClr val="005FAA"/>
                </a:solidFill>
                <a:latin typeface="+mn-lt"/>
                <a:ea typeface="+mn-ea"/>
                <a:cs typeface="Poppins Light" pitchFamily="2" charset="77"/>
              </a:rPr>
              <a:t>RU</a:t>
            </a:r>
            <a:endParaRPr lang="en-PT" sz="1050" kern="1200" dirty="0">
              <a:solidFill>
                <a:srgbClr val="005FAA"/>
              </a:solidFill>
              <a:latin typeface="+mn-lt"/>
              <a:ea typeface="+mn-ea"/>
              <a:cs typeface="Poppins Light" pitchFamily="2" charset="77"/>
            </a:endParaRP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600" dirty="0" err="1">
                <a:solidFill>
                  <a:srgbClr val="005FAA"/>
                </a:solidFill>
                <a:cs typeface="Poppins" pitchFamily="2" charset="77"/>
              </a:rPr>
              <a:t>Découvrez-en</a:t>
            </a:r>
            <a:r>
              <a:rPr lang="en-GB" sz="16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prstClr val="white"/>
                </a:solidFill>
                <a:latin typeface="+mn-lt"/>
                <a:cs typeface="Poppins SemiBold" pitchFamily="2" charset="77"/>
              </a:rPr>
              <a:t>Conservation</a:t>
            </a:r>
            <a:r>
              <a:rPr lang="fr-CA" sz="4000" b="1" dirty="0">
                <a:solidFill>
                  <a:srgbClr val="005FAA"/>
                </a:solidFill>
                <a:latin typeface="+mn-lt"/>
                <a:cs typeface="Poppins SemiBold" pitchFamily="2" charset="77"/>
              </a:rPr>
              <a:t> des zones d’importance écologique</a:t>
            </a:r>
            <a:endParaRPr lang="fr-CA" sz="4000" dirty="0">
              <a:solidFill>
                <a:srgbClr val="005FAA"/>
              </a:solidFill>
              <a:latin typeface="+mn-lt"/>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2952174"/>
            <a:ext cx="1927013" cy="209730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En combinant les données OBIS sur la diversité, la richesse et l'endémicité des espèces avec des données environnementales, les chercheurs ont identifié 30% de la zone océanique comme présentant un intérêt immédiat pour la conservation.</a:t>
            </a:r>
          </a:p>
        </p:txBody>
      </p:sp>
      <p:sp>
        <p:nvSpPr>
          <p:cNvPr id="14" name="Rectangle 13">
            <a:extLst>
              <a:ext uri="{FF2B5EF4-FFF2-40B4-BE49-F238E27FC236}">
                <a16:creationId xmlns:a16="http://schemas.microsoft.com/office/drawing/2014/main" id="{0D549AC2-E93F-3A45-947D-5AA559F254D9}"/>
              </a:ext>
            </a:extLst>
          </p:cNvPr>
          <p:cNvSpPr/>
          <p:nvPr/>
        </p:nvSpPr>
        <p:spPr>
          <a:xfrm>
            <a:off x="6893741" y="2692508"/>
            <a:ext cx="1769411" cy="12952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010120" y="1012849"/>
            <a:ext cx="1676530" cy="152519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200" b="1" dirty="0">
                <a:solidFill>
                  <a:srgbClr val="8480BB"/>
                </a:solidFill>
                <a:cs typeface="Poppins" pitchFamily="2" charset="77"/>
              </a:rPr>
              <a:t>«J'ai utilisé les données OBIS à plusieurs reprises.</a:t>
            </a:r>
          </a:p>
          <a:p>
            <a:pPr marL="0" indent="0" defTabSz="685800">
              <a:lnSpc>
                <a:spcPts val="1275"/>
              </a:lnSpc>
              <a:spcBef>
                <a:spcPts val="0"/>
              </a:spcBef>
              <a:buClrTx/>
              <a:buNone/>
            </a:pPr>
            <a:r>
              <a:rPr lang="fr-CA" sz="1200" b="1" dirty="0">
                <a:solidFill>
                  <a:srgbClr val="8480BB"/>
                </a:solidFill>
                <a:cs typeface="Poppins" pitchFamily="2" charset="77"/>
              </a:rPr>
              <a:t>C'est merveilleux.</a:t>
            </a:r>
          </a:p>
          <a:p>
            <a:pPr marL="0" indent="0" defTabSz="685800">
              <a:lnSpc>
                <a:spcPts val="1275"/>
              </a:lnSpc>
              <a:spcBef>
                <a:spcPts val="0"/>
              </a:spcBef>
              <a:buClrTx/>
              <a:buNone/>
            </a:pPr>
            <a:r>
              <a:rPr lang="fr-CA" sz="1200" b="1" dirty="0">
                <a:solidFill>
                  <a:srgbClr val="8480BB"/>
                </a:solidFill>
                <a:cs typeface="Poppins" pitchFamily="2" charset="77"/>
              </a:rPr>
              <a:t>La normalisation par les nœuds OBIS rend les données comparables et ajoute une valeur et une profondeur réelles à nos recherches. »</a:t>
            </a:r>
            <a:endParaRPr lang="en-US" sz="1200" b="1" dirty="0">
              <a:solidFill>
                <a:srgbClr val="8480BB"/>
              </a:solidFill>
              <a:cs typeface="Poppins" pitchFamily="2" charset="77"/>
            </a:endParaRPr>
          </a:p>
        </p:txBody>
      </p:sp>
      <p:sp>
        <p:nvSpPr>
          <p:cNvPr id="17" name="Rectangle 16">
            <a:extLst>
              <a:ext uri="{FF2B5EF4-FFF2-40B4-BE49-F238E27FC236}">
                <a16:creationId xmlns:a16="http://schemas.microsoft.com/office/drawing/2014/main" id="{04B4A13D-E848-4346-92C0-3557FCADCB3F}"/>
              </a:ext>
            </a:extLst>
          </p:cNvPr>
          <p:cNvSpPr/>
          <p:nvPr/>
        </p:nvSpPr>
        <p:spPr>
          <a:xfrm>
            <a:off x="7010120" y="2697268"/>
            <a:ext cx="1512632" cy="647416"/>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Mark Costello</a:t>
            </a:r>
          </a:p>
          <a:p>
            <a:pPr defTabSz="685800">
              <a:lnSpc>
                <a:spcPts val="1125"/>
              </a:lnSpc>
              <a:buClrTx/>
            </a:pPr>
            <a:r>
              <a:rPr lang="en-GB" sz="900" kern="1200" dirty="0" err="1">
                <a:solidFill>
                  <a:srgbClr val="005FAA"/>
                </a:solidFill>
                <a:latin typeface="Poppins Light" pitchFamily="2" charset="77"/>
                <a:ea typeface="+mn-ea"/>
                <a:cs typeface="Poppins Light" pitchFamily="2" charset="77"/>
              </a:rPr>
              <a:t>Université</a:t>
            </a:r>
            <a:r>
              <a:rPr lang="en-GB" sz="900" kern="1200" dirty="0">
                <a:solidFill>
                  <a:srgbClr val="005FAA"/>
                </a:solidFill>
                <a:latin typeface="Poppins Light" pitchFamily="2" charset="77"/>
                <a:ea typeface="+mn-ea"/>
                <a:cs typeface="Poppins Light" pitchFamily="2" charset="77"/>
              </a:rPr>
              <a:t> </a:t>
            </a:r>
            <a:r>
              <a:rPr lang="en-GB" sz="900" kern="1200" dirty="0" err="1">
                <a:solidFill>
                  <a:srgbClr val="005FAA"/>
                </a:solidFill>
                <a:latin typeface="Poppins Light" pitchFamily="2" charset="77"/>
                <a:ea typeface="+mn-ea"/>
                <a:cs typeface="Poppins Light" pitchFamily="2" charset="77"/>
              </a:rPr>
              <a:t>d’Auckland</a:t>
            </a:r>
            <a:r>
              <a:rPr lang="en-GB" sz="900" kern="1200" dirty="0">
                <a:solidFill>
                  <a:srgbClr val="005FAA"/>
                </a:solidFill>
                <a:latin typeface="Poppins Light" pitchFamily="2" charset="77"/>
                <a:ea typeface="+mn-ea"/>
                <a:cs typeface="Poppins Light" pitchFamily="2" charset="77"/>
              </a:rPr>
              <a:t>, Nouvelle-</a:t>
            </a:r>
            <a:r>
              <a:rPr lang="en-GB" sz="900" kern="1200" dirty="0" err="1">
                <a:solidFill>
                  <a:srgbClr val="005FAA"/>
                </a:solidFill>
                <a:latin typeface="Poppins Light" pitchFamily="2" charset="77"/>
                <a:ea typeface="+mn-ea"/>
                <a:cs typeface="Poppins Light" pitchFamily="2" charset="77"/>
              </a:rPr>
              <a:t>Zélande</a:t>
            </a:r>
            <a:endParaRPr lang="en-PT" sz="900" kern="1200" dirty="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261445"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583048" y="477439"/>
            <a:ext cx="5394304"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2145230" y="1396639"/>
            <a:ext cx="107923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361116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accent1"/>
                </a:solidFill>
                <a:latin typeface="+mn-lt"/>
                <a:cs typeface="Poppins SemiBold" pitchFamily="2" charset="77"/>
              </a:rPr>
              <a:t>Utilisations par le secteur </a:t>
            </a:r>
            <a:r>
              <a:rPr lang="fr-CA" sz="3600" b="1" dirty="0">
                <a:solidFill>
                  <a:schemeClr val="bg1"/>
                </a:solidFill>
                <a:latin typeface="+mn-lt"/>
                <a:cs typeface="Poppins SemiBold" pitchFamily="2" charset="77"/>
              </a:rPr>
              <a:t>privé</a:t>
            </a:r>
            <a:endParaRPr lang="fr-CA" sz="3600" dirty="0">
              <a:solidFill>
                <a:schemeClr val="bg1"/>
              </a:solidFill>
              <a:latin typeface="+mn-lt"/>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5" y="3052788"/>
            <a:ext cx="2151619"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études d'impact écologique sont désormais essentielles pour unir les considérations économiques aux préoccupations écologiques</a:t>
            </a:r>
            <a:endParaRPr lang="en-US" sz="1400" dirty="0">
              <a:solidFill>
                <a:srgbClr val="005FAA"/>
              </a:solidFill>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15365" y="899753"/>
            <a:ext cx="2649203" cy="457201"/>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bg1"/>
                </a:solidFill>
                <a:latin typeface="+mn-lt"/>
                <a:cs typeface="Poppins SemiBold" pitchFamily="2" charset="77"/>
              </a:rPr>
              <a:t>Gouvernance </a:t>
            </a:r>
            <a:r>
              <a:rPr lang="fr-CA" sz="3600" b="1" dirty="0">
                <a:solidFill>
                  <a:schemeClr val="accent1"/>
                </a:solidFill>
                <a:latin typeface="+mn-lt"/>
                <a:cs typeface="Poppins SemiBold" pitchFamily="2" charset="77"/>
              </a:rPr>
              <a:t>régionale et globale des océans</a:t>
            </a:r>
            <a:endParaRPr lang="fr-CA" sz="3600" dirty="0">
              <a:solidFill>
                <a:schemeClr val="accent1"/>
              </a:solidFill>
              <a:latin typeface="+mn-lt"/>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2940271"/>
            <a:ext cx="1871832" cy="125555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Les politiques régionales et mondiales fondent leurs décisions soit directement sur les données OBIS, soit sur la recherche, qui utilise les données OBIS.</a:t>
            </a:r>
            <a:endParaRPr lang="en-GB" sz="1350" dirty="0">
              <a:solidFill>
                <a:srgbClr val="005FAA"/>
              </a:solidFill>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729915"/>
            <a:ext cx="2427380" cy="13311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300" b="1" dirty="0">
                <a:solidFill>
                  <a:srgbClr val="00B5DC"/>
                </a:solidFill>
                <a:cs typeface="Poppins" pitchFamily="2" charset="77"/>
              </a:rPr>
              <a:t>« Le partage des connaissances</a:t>
            </a:r>
          </a:p>
          <a:p>
            <a:pPr marL="0" indent="0" defTabSz="685800">
              <a:lnSpc>
                <a:spcPts val="1275"/>
              </a:lnSpc>
              <a:spcBef>
                <a:spcPts val="0"/>
              </a:spcBef>
              <a:buClrTx/>
              <a:buNone/>
            </a:pPr>
            <a:r>
              <a:rPr lang="fr-CA" sz="1300" b="1" dirty="0">
                <a:solidFill>
                  <a:srgbClr val="00B5DC"/>
                </a:solidFill>
                <a:cs typeface="Poppins" pitchFamily="2" charset="77"/>
              </a:rPr>
              <a:t>(par exemple, OBIS) et le libre accès aux informations et aux flux de données, dans tous les secteurs, devraient être encouragés afin de garantir que les données collectées sont mises à la disposition de toutes et tous. »</a:t>
            </a:r>
            <a:endParaRPr lang="en-US" sz="1300" b="1" dirty="0">
              <a:solidFill>
                <a:srgbClr val="00B5DC"/>
              </a:solidFill>
              <a:cs typeface="Poppins" pitchFamily="2" charset="77"/>
            </a:endParaRPr>
          </a:p>
        </p:txBody>
      </p:sp>
      <p:sp>
        <p:nvSpPr>
          <p:cNvPr id="14" name="Rectangle 13">
            <a:extLst>
              <a:ext uri="{FF2B5EF4-FFF2-40B4-BE49-F238E27FC236}">
                <a16:creationId xmlns:a16="http://schemas.microsoft.com/office/drawing/2014/main" id="{761BBC93-7A52-514C-B93E-194C969339F6}"/>
              </a:ext>
            </a:extLst>
          </p:cNvPr>
          <p:cNvSpPr/>
          <p:nvPr/>
        </p:nvSpPr>
        <p:spPr>
          <a:xfrm>
            <a:off x="6229683" y="2233296"/>
            <a:ext cx="2170523" cy="173420"/>
          </a:xfrm>
          <a:prstGeom prst="rect">
            <a:avLst/>
          </a:prstGeom>
        </p:spPr>
        <p:txBody>
          <a:bodyPr lIns="0" tIns="0" rIns="0" bIns="0"/>
          <a:lstStyle/>
          <a:p>
            <a:pPr defTabSz="685800">
              <a:lnSpc>
                <a:spcPts val="1125"/>
              </a:lnSpc>
              <a:buClrTx/>
            </a:pPr>
            <a:r>
              <a:rPr lang="en-GB" sz="1100" kern="1200" dirty="0">
                <a:solidFill>
                  <a:prstClr val="white"/>
                </a:solidFill>
                <a:latin typeface="+mn-lt"/>
                <a:ea typeface="+mn-ea"/>
                <a:cs typeface="Poppins" pitchFamily="2" charset="77"/>
              </a:rPr>
              <a:t>2e rencontre des NU </a:t>
            </a:r>
            <a:r>
              <a:rPr lang="en-GB" sz="1100" kern="1200" dirty="0" err="1">
                <a:solidFill>
                  <a:prstClr val="white"/>
                </a:solidFill>
                <a:latin typeface="+mn-lt"/>
                <a:ea typeface="+mn-ea"/>
                <a:cs typeface="Poppins" pitchFamily="2" charset="77"/>
              </a:rPr>
              <a:t>Océan</a:t>
            </a:r>
            <a:r>
              <a:rPr lang="en-GB" sz="1100" kern="1200" dirty="0">
                <a:solidFill>
                  <a:prstClr val="white"/>
                </a:solidFill>
                <a:latin typeface="+mn-lt"/>
                <a:ea typeface="+mn-ea"/>
                <a:cs typeface="Poppins" pitchFamily="2" charset="77"/>
              </a:rPr>
              <a:t> Mondial</a:t>
            </a:r>
            <a:endParaRPr lang="en-PT" sz="1100" kern="1200" dirty="0">
              <a:solidFill>
                <a:prstClr val="white"/>
              </a:solidFill>
              <a:latin typeface="+mn-lt"/>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Merci</a:t>
            </a:r>
          </a:p>
        </p:txBody>
      </p:sp>
    </p:spTree>
    <p:extLst>
      <p:ext uri="{BB962C8B-B14F-4D97-AF65-F5344CB8AC3E}">
        <p14:creationId xmlns:p14="http://schemas.microsoft.com/office/powerpoint/2010/main" val="59045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Formation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239510" y="4108700"/>
            <a:ext cx="42603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9C33CA2-5383-43FC-A595-666DAE9604AD}"/>
              </a:ext>
            </a:extLst>
          </p:cNvPr>
          <p:cNvSpPr txBox="1">
            <a:spLocks/>
          </p:cNvSpPr>
          <p:nvPr/>
        </p:nvSpPr>
        <p:spPr>
          <a:xfrm>
            <a:off x="4287118" y="4108700"/>
            <a:ext cx="42603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fr-CA" sz="1800" dirty="0">
                <a:solidFill>
                  <a:schemeClr val="lt1"/>
                </a:solidFill>
                <a:latin typeface="Lato Light"/>
                <a:ea typeface="Lato Light"/>
                <a:cs typeface="Lato Light"/>
                <a:sym typeface="Lato Light"/>
              </a:rPr>
              <a:t>Gabriel Leblanc, Julie Dionne, Pauline Chauvet, Étienne </a:t>
            </a:r>
            <a:r>
              <a:rPr lang="fr-CA" sz="1800" dirty="0" err="1">
                <a:solidFill>
                  <a:schemeClr val="lt1"/>
                </a:solidFill>
                <a:latin typeface="Lato Light"/>
                <a:ea typeface="Lato Light"/>
                <a:cs typeface="Lato Light"/>
                <a:sym typeface="Lato Light"/>
              </a:rPr>
              <a:t>Caxard</a:t>
            </a:r>
            <a:endParaRPr lang="fr-CA" sz="1800" dirty="0">
              <a:solidFill>
                <a:schemeClr val="lt1"/>
              </a:solidFill>
              <a:latin typeface="Lato Light"/>
              <a:ea typeface="Lato Light"/>
              <a:cs typeface="Lato Light"/>
              <a:sym typeface="Lato Light"/>
            </a:endParaRPr>
          </a:p>
          <a:p>
            <a:pPr marL="0" indent="0"/>
            <a:r>
              <a:rPr lang="fr-CA" sz="1800" dirty="0">
                <a:solidFill>
                  <a:schemeClr val="lt1"/>
                </a:solidFill>
                <a:latin typeface="Lato Light"/>
                <a:sym typeface="Lato Light"/>
              </a:rPr>
              <a:t>OGSL</a:t>
            </a:r>
            <a:endParaRPr lang="en-US" dirty="0">
              <a:solidFill>
                <a:schemeClr val="lt1"/>
              </a:solidFill>
            </a:endParaRPr>
          </a:p>
        </p:txBody>
      </p:sp>
    </p:spTree>
    <p:extLst>
      <p:ext uri="{BB962C8B-B14F-4D97-AF65-F5344CB8AC3E}">
        <p14:creationId xmlns:p14="http://schemas.microsoft.com/office/powerpoint/2010/main" val="520333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50" y="2126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DANS VOTRE RÉGION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4</a:t>
            </a:fld>
            <a:endParaRPr b="1" dirty="0">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8425" y="769349"/>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dirty="0">
                <a:solidFill>
                  <a:srgbClr val="FFFFFF"/>
                </a:solidFill>
                <a:latin typeface="Raleway"/>
                <a:ea typeface="Raleway"/>
                <a:cs typeface="Raleway"/>
                <a:sym typeface="Raleway"/>
              </a:rPr>
              <a:t>Ensemble, OTN et ses collaborateurs suivent les océans, connectent les gens et transforment les connaissances</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1697034"/>
            <a:ext cx="1767852" cy="1318956"/>
          </a:xfrm>
          <a:prstGeom prst="rect">
            <a:avLst/>
          </a:prstGeom>
          <a:noFill/>
          <a:ln>
            <a:noFill/>
          </a:ln>
        </p:spPr>
      </p:pic>
      <p:sp>
        <p:nvSpPr>
          <p:cNvPr id="177" name="Google Shape;177;p23"/>
          <p:cNvSpPr/>
          <p:nvPr/>
        </p:nvSpPr>
        <p:spPr>
          <a:xfrm>
            <a:off x="13924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3"/>
          <p:cNvSpPr txBox="1">
            <a:spLocks noGrp="1"/>
          </p:cNvSpPr>
          <p:nvPr>
            <p:ph type="body" idx="1"/>
          </p:nvPr>
        </p:nvSpPr>
        <p:spPr>
          <a:xfrm>
            <a:off x="1451525" y="3063534"/>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SUIVRE</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Utilisation de tags électroniques pour suivre plus de 225 espèces clés, importantes sur le plan commercial et en voie de disparition.</a:t>
            </a:r>
            <a:endParaRPr sz="800" dirty="0">
              <a:solidFill>
                <a:srgbClr val="000000"/>
              </a:solidFill>
              <a:latin typeface="Lato Light"/>
              <a:ea typeface="Lato Light"/>
              <a:cs typeface="Lato Light"/>
              <a:sym typeface="Lato Light"/>
            </a:endParaRPr>
          </a:p>
        </p:txBody>
      </p:sp>
      <p:sp>
        <p:nvSpPr>
          <p:cNvPr id="179" name="Google Shape;179;p23"/>
          <p:cNvSpPr/>
          <p:nvPr/>
        </p:nvSpPr>
        <p:spPr>
          <a:xfrm>
            <a:off x="3688050"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3"/>
          <p:cNvSpPr/>
          <p:nvPr/>
        </p:nvSpPr>
        <p:spPr>
          <a:xfrm>
            <a:off x="59835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3"/>
          <p:cNvSpPr txBox="1">
            <a:spLocks noGrp="1"/>
          </p:cNvSpPr>
          <p:nvPr>
            <p:ph type="body" idx="1"/>
          </p:nvPr>
        </p:nvSpPr>
        <p:spPr>
          <a:xfrm>
            <a:off x="3732425" y="3063534"/>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CONNECTER</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Connecter les infrastructures, les communautés, les ressources, les chercheurs, les décideurs, l'industrie et les autres parties prenantes aux échelles locale et mondiale.</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063534"/>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dirty="0">
                <a:solidFill>
                  <a:srgbClr val="1E3566"/>
                </a:solidFill>
                <a:latin typeface="Montserrat"/>
                <a:ea typeface="Montserrat"/>
                <a:cs typeface="Montserrat"/>
                <a:sym typeface="Montserrat"/>
              </a:rPr>
              <a:t>TRANSFORMER</a:t>
            </a:r>
            <a:r>
              <a:rPr lang="en" sz="15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Transformer notre compréhension des océans en développant des normes de données mondiales et un paradigme de recherche et de gestion collaboratives.</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1697034"/>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1697034"/>
            <a:ext cx="1767851" cy="1318958"/>
          </a:xfrm>
          <a:prstGeom prst="rect">
            <a:avLst/>
          </a:prstGeom>
          <a:noFill/>
          <a:ln>
            <a:noFill/>
          </a:ln>
        </p:spPr>
      </p:pic>
      <p:pic>
        <p:nvPicPr>
          <p:cNvPr id="3" name="Picture 2" descr="Map&#10;&#10;Description automatically generated">
            <a:extLst>
              <a:ext uri="{FF2B5EF4-FFF2-40B4-BE49-F238E27FC236}">
                <a16:creationId xmlns:a16="http://schemas.microsoft.com/office/drawing/2014/main" id="{077161D2-AA49-4C11-AB8A-EE23E7204310}"/>
              </a:ext>
            </a:extLst>
          </p:cNvPr>
          <p:cNvPicPr>
            <a:picLocks noChangeAspect="1"/>
          </p:cNvPicPr>
          <p:nvPr/>
        </p:nvPicPr>
        <p:blipFill>
          <a:blip r:embed="rId8"/>
          <a:stretch>
            <a:fillRect/>
          </a:stretch>
        </p:blipFill>
        <p:spPr>
          <a:xfrm>
            <a:off x="1795341" y="582612"/>
            <a:ext cx="6462303" cy="4403469"/>
          </a:xfrm>
          <a:prstGeom prst="rect">
            <a:avLst/>
          </a:prstGeom>
        </p:spPr>
      </p:pic>
      <p:pic>
        <p:nvPicPr>
          <p:cNvPr id="5" name="Picture 4" descr="Map&#10;&#10;Description automatically generated">
            <a:extLst>
              <a:ext uri="{FF2B5EF4-FFF2-40B4-BE49-F238E27FC236}">
                <a16:creationId xmlns:a16="http://schemas.microsoft.com/office/drawing/2014/main" id="{F0F7B065-DD40-4A4A-91EC-27D1FE9838C1}"/>
              </a:ext>
            </a:extLst>
          </p:cNvPr>
          <p:cNvPicPr>
            <a:picLocks noChangeAspect="1"/>
          </p:cNvPicPr>
          <p:nvPr/>
        </p:nvPicPr>
        <p:blipFill>
          <a:blip r:embed="rId9"/>
          <a:stretch>
            <a:fillRect/>
          </a:stretch>
        </p:blipFill>
        <p:spPr>
          <a:xfrm>
            <a:off x="2073225" y="666114"/>
            <a:ext cx="5540337" cy="4408236"/>
          </a:xfrm>
          <a:prstGeom prst="rect">
            <a:avLst/>
          </a:prstGeom>
        </p:spPr>
      </p:pic>
      <p:pic>
        <p:nvPicPr>
          <p:cNvPr id="7" name="Picture 6" descr="Map&#10;&#10;Description automatically generated">
            <a:extLst>
              <a:ext uri="{FF2B5EF4-FFF2-40B4-BE49-F238E27FC236}">
                <a16:creationId xmlns:a16="http://schemas.microsoft.com/office/drawing/2014/main" id="{FFB283F0-D11B-4751-8252-89271084443A}"/>
              </a:ext>
            </a:extLst>
          </p:cNvPr>
          <p:cNvPicPr>
            <a:picLocks noChangeAspect="1"/>
          </p:cNvPicPr>
          <p:nvPr/>
        </p:nvPicPr>
        <p:blipFill>
          <a:blip r:embed="rId10"/>
          <a:stretch>
            <a:fillRect/>
          </a:stretch>
        </p:blipFill>
        <p:spPr>
          <a:xfrm>
            <a:off x="2400722" y="647431"/>
            <a:ext cx="4711660" cy="4509319"/>
          </a:xfrm>
          <a:prstGeom prst="rect">
            <a:avLst/>
          </a:prstGeom>
        </p:spPr>
      </p:pic>
    </p:spTree>
    <p:extLst>
      <p:ext uri="{BB962C8B-B14F-4D97-AF65-F5344CB8AC3E}">
        <p14:creationId xmlns:p14="http://schemas.microsoft.com/office/powerpoint/2010/main" val="3669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fr-CA" sz="2400" b="1" kern="1200" dirty="0">
                <a:solidFill>
                  <a:prstClr val="white"/>
                </a:solidFill>
                <a:latin typeface="Calibri"/>
                <a:ea typeface="+mn-ea"/>
                <a:cs typeface="+mn-cs"/>
              </a:rPr>
              <a:t>Introduction au </a:t>
            </a:r>
            <a:r>
              <a:rPr lang="fr-CA" sz="2400" b="1" kern="1200" dirty="0" err="1">
                <a:solidFill>
                  <a:prstClr val="white"/>
                </a:solidFill>
                <a:latin typeface="Calibri"/>
                <a:ea typeface="+mn-ea"/>
                <a:cs typeface="+mn-cs"/>
              </a:rPr>
              <a:t>WoRMS</a:t>
            </a:r>
            <a:r>
              <a:rPr lang="fr-CA" sz="2400" b="1" kern="1200" dirty="0">
                <a:solidFill>
                  <a:prstClr val="white"/>
                </a:solidFill>
                <a:latin typeface="Calibri"/>
                <a:ea typeface="+mn-ea"/>
                <a:cs typeface="+mn-cs"/>
              </a:rPr>
              <a:t>,</a:t>
            </a:r>
          </a:p>
          <a:p>
            <a:pPr defTabSz="685800">
              <a:spcBef>
                <a:spcPct val="0"/>
              </a:spcBef>
              <a:buClrTx/>
              <a:defRPr/>
            </a:pPr>
            <a:r>
              <a:rPr lang="fr-CA" sz="2400" b="1" kern="1200" dirty="0">
                <a:solidFill>
                  <a:prstClr val="white"/>
                </a:solidFill>
                <a:latin typeface="Calibri"/>
                <a:ea typeface="+mn-ea"/>
                <a:cs typeface="+mn-cs"/>
              </a:rPr>
              <a:t>Le registre mondial des espèces marines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E9037B79-540A-430D-8B1E-9E30BC8380F0}"/>
              </a:ext>
            </a:extLst>
          </p:cNvPr>
          <p:cNvSpPr txBox="1"/>
          <p:nvPr/>
        </p:nvSpPr>
        <p:spPr>
          <a:xfrm>
            <a:off x="2036058" y="4701540"/>
            <a:ext cx="5935980" cy="523220"/>
          </a:xfrm>
          <a:prstGeom prst="rect">
            <a:avLst/>
          </a:prstGeom>
          <a:noFill/>
        </p:spPr>
        <p:txBody>
          <a:bodyPr wrap="square" rtlCol="0">
            <a:spAutoFit/>
          </a:bodyPr>
          <a:lstStyle/>
          <a:p>
            <a:pPr algn="ctr"/>
            <a:r>
              <a:rPr lang="fr-CA" dirty="0">
                <a:solidFill>
                  <a:schemeClr val="bg1"/>
                </a:solidFill>
              </a:rPr>
              <a:t>http://www.marinespecies.org/</a:t>
            </a:r>
          </a:p>
          <a:p>
            <a:pPr algn="ctr"/>
            <a:endParaRPr lang="fr-CA" dirty="0">
              <a:solidFill>
                <a:schemeClr val="bg1"/>
              </a:solidFill>
            </a:endParaRPr>
          </a:p>
        </p:txBody>
      </p:sp>
    </p:spTree>
    <p:extLst>
      <p:ext uri="{BB962C8B-B14F-4D97-AF65-F5344CB8AC3E}">
        <p14:creationId xmlns:p14="http://schemas.microsoft.com/office/powerpoint/2010/main" val="1769448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037B79-540A-430D-8B1E-9E30BC8380F0}"/>
              </a:ext>
            </a:extLst>
          </p:cNvPr>
          <p:cNvSpPr txBox="1"/>
          <p:nvPr/>
        </p:nvSpPr>
        <p:spPr>
          <a:xfrm>
            <a:off x="-1629162" y="79666"/>
            <a:ext cx="9424422" cy="954107"/>
          </a:xfrm>
          <a:prstGeom prst="rect">
            <a:avLst/>
          </a:prstGeom>
          <a:noFill/>
        </p:spPr>
        <p:txBody>
          <a:bodyPr wrap="square" rtlCol="0">
            <a:spAutoFit/>
          </a:bodyPr>
          <a:lstStyle/>
          <a:p>
            <a:pPr algn="ctr"/>
            <a:r>
              <a:rPr lang="fr-CA" dirty="0">
                <a:solidFill>
                  <a:schemeClr val="bg1"/>
                </a:solidFill>
                <a:hlinkClick r:id="rId3"/>
              </a:rPr>
              <a:t>http://www.marinespecies.org/</a:t>
            </a:r>
            <a:endParaRPr lang="fr-CA" dirty="0">
              <a:solidFill>
                <a:schemeClr val="bg1"/>
              </a:solidFill>
            </a:endParaRPr>
          </a:p>
          <a:p>
            <a:pPr algn="ctr"/>
            <a:r>
              <a:rPr lang="fr-CA" dirty="0">
                <a:solidFill>
                  <a:schemeClr val="bg1"/>
                </a:solidFill>
              </a:rPr>
              <a:t>Lien url des vidéos explicatives </a:t>
            </a:r>
          </a:p>
          <a:p>
            <a:pPr algn="ctr"/>
            <a:r>
              <a:rPr lang="fr-CA" dirty="0">
                <a:solidFill>
                  <a:schemeClr val="bg1"/>
                </a:solidFill>
              </a:rPr>
              <a:t>– cliquez + Ctrl </a:t>
            </a:r>
            <a:r>
              <a:rPr lang="fr-CA">
                <a:solidFill>
                  <a:schemeClr val="bg1"/>
                </a:solidFill>
              </a:rPr>
              <a:t>sur les aperçus </a:t>
            </a:r>
            <a:r>
              <a:rPr lang="fr-CA" dirty="0">
                <a:solidFill>
                  <a:schemeClr val="bg1"/>
                </a:solidFill>
              </a:rPr>
              <a:t>d’écran correspondant</a:t>
            </a:r>
          </a:p>
          <a:p>
            <a:pPr algn="ctr"/>
            <a:endParaRPr lang="fr-CA" dirty="0">
              <a:solidFill>
                <a:schemeClr val="bg1"/>
              </a:solidFill>
            </a:endParaRPr>
          </a:p>
        </p:txBody>
      </p:sp>
      <p:pic>
        <p:nvPicPr>
          <p:cNvPr id="7" name="Image 6">
            <a:hlinkClick r:id="rId4"/>
            <a:extLst>
              <a:ext uri="{FF2B5EF4-FFF2-40B4-BE49-F238E27FC236}">
                <a16:creationId xmlns:a16="http://schemas.microsoft.com/office/drawing/2014/main" id="{CF5044CE-1810-486E-919E-E194DB852795}"/>
              </a:ext>
            </a:extLst>
          </p:cNvPr>
          <p:cNvPicPr>
            <a:picLocks noChangeAspect="1"/>
          </p:cNvPicPr>
          <p:nvPr/>
        </p:nvPicPr>
        <p:blipFill>
          <a:blip r:embed="rId5"/>
          <a:stretch>
            <a:fillRect/>
          </a:stretch>
        </p:blipFill>
        <p:spPr>
          <a:xfrm>
            <a:off x="6506010" y="90152"/>
            <a:ext cx="2453596" cy="1464243"/>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0" name="Image 9">
            <a:hlinkClick r:id="rId6"/>
            <a:extLst>
              <a:ext uri="{FF2B5EF4-FFF2-40B4-BE49-F238E27FC236}">
                <a16:creationId xmlns:a16="http://schemas.microsoft.com/office/drawing/2014/main" id="{BE9E03AA-1898-4AFA-BAF8-C6675BA6B7C0}"/>
              </a:ext>
            </a:extLst>
          </p:cNvPr>
          <p:cNvPicPr>
            <a:picLocks noChangeAspect="1"/>
          </p:cNvPicPr>
          <p:nvPr/>
        </p:nvPicPr>
        <p:blipFill>
          <a:blip r:embed="rId7"/>
          <a:stretch>
            <a:fillRect/>
          </a:stretch>
        </p:blipFill>
        <p:spPr>
          <a:xfrm>
            <a:off x="6467324" y="1659026"/>
            <a:ext cx="2530968" cy="1453357"/>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2" name="Image 11">
            <a:hlinkClick r:id="rId8"/>
            <a:extLst>
              <a:ext uri="{FF2B5EF4-FFF2-40B4-BE49-F238E27FC236}">
                <a16:creationId xmlns:a16="http://schemas.microsoft.com/office/drawing/2014/main" id="{42444421-85BC-4EA9-9661-C69F39E86CDA}"/>
              </a:ext>
            </a:extLst>
          </p:cNvPr>
          <p:cNvPicPr>
            <a:picLocks noChangeAspect="1"/>
          </p:cNvPicPr>
          <p:nvPr/>
        </p:nvPicPr>
        <p:blipFill>
          <a:blip r:embed="rId9"/>
          <a:stretch>
            <a:fillRect/>
          </a:stretch>
        </p:blipFill>
        <p:spPr>
          <a:xfrm>
            <a:off x="6601033" y="3218074"/>
            <a:ext cx="2263550" cy="1925426"/>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cxnSp>
        <p:nvCxnSpPr>
          <p:cNvPr id="14" name="Connecteur droit avec flèche 13">
            <a:extLst>
              <a:ext uri="{FF2B5EF4-FFF2-40B4-BE49-F238E27FC236}">
                <a16:creationId xmlns:a16="http://schemas.microsoft.com/office/drawing/2014/main" id="{9CB265E3-7167-42B1-B697-F090BE58C8EE}"/>
              </a:ext>
            </a:extLst>
          </p:cNvPr>
          <p:cNvCxnSpPr>
            <a:endCxn id="7" idx="1"/>
          </p:cNvCxnSpPr>
          <p:nvPr/>
        </p:nvCxnSpPr>
        <p:spPr>
          <a:xfrm flipV="1">
            <a:off x="4442460" y="822274"/>
            <a:ext cx="2063550" cy="221810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E8A94322-DDD8-45E2-8DC5-52353886B629}"/>
              </a:ext>
            </a:extLst>
          </p:cNvPr>
          <p:cNvCxnSpPr>
            <a:cxnSpLocks/>
            <a:endCxn id="10" idx="1"/>
          </p:cNvCxnSpPr>
          <p:nvPr/>
        </p:nvCxnSpPr>
        <p:spPr>
          <a:xfrm flipV="1">
            <a:off x="4442460" y="2385705"/>
            <a:ext cx="2024864" cy="6546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8390EE31-1C55-452E-836D-6B7E631DB442}"/>
              </a:ext>
            </a:extLst>
          </p:cNvPr>
          <p:cNvCxnSpPr>
            <a:cxnSpLocks/>
            <a:endCxn id="12" idx="1"/>
          </p:cNvCxnSpPr>
          <p:nvPr/>
        </p:nvCxnSpPr>
        <p:spPr>
          <a:xfrm>
            <a:off x="4442460" y="3037861"/>
            <a:ext cx="2158573" cy="11429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911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err="1"/>
              <a:t>WoRMS</a:t>
            </a:r>
            <a:r>
              <a:rPr lang="nl-BE" sz="2400" dirty="0"/>
              <a:t> en </a:t>
            </a:r>
            <a:r>
              <a:rPr lang="nl-BE" sz="2400" dirty="0" err="1"/>
              <a:t>un</a:t>
            </a:r>
            <a:r>
              <a:rPr lang="nl-BE" sz="2400" dirty="0"/>
              <a:t> mot!</a:t>
            </a:r>
          </a:p>
        </p:txBody>
      </p:sp>
      <p:sp>
        <p:nvSpPr>
          <p:cNvPr id="3" name="Content Placeholder 2"/>
          <p:cNvSpPr>
            <a:spLocks noGrp="1"/>
          </p:cNvSpPr>
          <p:nvPr>
            <p:ph idx="1"/>
          </p:nvPr>
        </p:nvSpPr>
        <p:spPr>
          <a:xfrm>
            <a:off x="2241984" y="1305222"/>
            <a:ext cx="5462364" cy="3264749"/>
          </a:xfrm>
        </p:spPr>
        <p:txBody>
          <a:bodyPr>
            <a:normAutofit fontScale="92500" lnSpcReduction="20000"/>
          </a:bodyPr>
          <a:lstStyle/>
          <a:p>
            <a:pPr marL="0" indent="0">
              <a:buNone/>
            </a:pPr>
            <a:r>
              <a:rPr lang="fr-CA" sz="1600" dirty="0"/>
              <a:t>Ce n’est pas seulement un index de noms, mais une base de données taxinomique d'experts :</a:t>
            </a:r>
          </a:p>
          <a:p>
            <a:pPr lvl="1"/>
            <a:r>
              <a:rPr lang="fr-CA" sz="1525" dirty="0"/>
              <a:t>Plus de 400 éditeurs taxonomistes</a:t>
            </a:r>
          </a:p>
          <a:p>
            <a:pPr lvl="1"/>
            <a:r>
              <a:rPr lang="fr-CA" sz="1600" dirty="0"/>
              <a:t>Comité de pilotage élu (12+1 membres)</a:t>
            </a:r>
          </a:p>
          <a:p>
            <a:pPr lvl="1"/>
            <a:r>
              <a:rPr lang="fr-CA" sz="1600" dirty="0"/>
              <a:t>Une équipe en gestion de données</a:t>
            </a:r>
          </a:p>
          <a:p>
            <a:r>
              <a:rPr lang="fr-CA" sz="1600" dirty="0"/>
              <a:t>Institut hôte permanent : VLIZ =&gt; « ici pour rester »</a:t>
            </a:r>
          </a:p>
          <a:p>
            <a:r>
              <a:rPr lang="fr-CA" sz="1600" dirty="0"/>
              <a:t>Système basé sur le Web, comprenant des services Web</a:t>
            </a:r>
          </a:p>
          <a:p>
            <a:r>
              <a:rPr lang="fr-CA" sz="1600" dirty="0"/>
              <a:t>Normes internationales</a:t>
            </a:r>
          </a:p>
          <a:p>
            <a:endParaRPr lang="fr-CA" sz="1600" dirty="0"/>
          </a:p>
          <a:p>
            <a:r>
              <a:rPr lang="fr-CA" sz="1600" dirty="0"/>
              <a:t>Contexte</a:t>
            </a:r>
          </a:p>
          <a:p>
            <a:pPr lvl="1"/>
            <a:r>
              <a:rPr lang="fr-CA" sz="1600" dirty="0"/>
              <a:t>2004 : </a:t>
            </a:r>
            <a:r>
              <a:rPr lang="fr-CA" sz="1600" dirty="0" err="1"/>
              <a:t>MarBEF</a:t>
            </a:r>
            <a:r>
              <a:rPr lang="fr-CA" sz="1600" dirty="0"/>
              <a:t> EU FP6 =&gt; Registre européen d’espèces marines (ERMS)</a:t>
            </a:r>
          </a:p>
          <a:p>
            <a:pPr lvl="1"/>
            <a:r>
              <a:rPr lang="fr-CA" sz="1600" dirty="0"/>
              <a:t>2007 : se développe en </a:t>
            </a:r>
            <a:r>
              <a:rPr lang="fr-CA" sz="1600" b="1" dirty="0"/>
              <a:t>registre mondial</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1670917" y="3731687"/>
            <a:ext cx="853576" cy="367872"/>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1564651" y="4177676"/>
            <a:ext cx="1066108" cy="314178"/>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a:solidFill>
                  <a:srgbClr val="004F61"/>
                </a:solidFill>
                <a:latin typeface="Calibri"/>
                <a:ea typeface="+mn-ea"/>
                <a:cs typeface="+mn-cs"/>
              </a:rPr>
              <a:t>Le </a:t>
            </a: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fr-CA" sz="1200" b="1" i="1" kern="1200" dirty="0">
                <a:solidFill>
                  <a:srgbClr val="004F61"/>
                </a:solidFill>
                <a:latin typeface="Calibri"/>
                <a:ea typeface="+mn-ea"/>
                <a:cs typeface="+mn-cs"/>
              </a:rPr>
              <a:t>vise à fournir la liste de noms la plus fiable de toutes les espèces marines dans le monde</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0661" y="466811"/>
            <a:ext cx="6080377" cy="4219879"/>
            <a:chOff x="714587" y="260648"/>
            <a:chExt cx="8107169" cy="5626505"/>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125898"/>
              <a:ext cx="1618667" cy="761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hébergées</a:t>
              </a:r>
              <a:r>
                <a:rPr lang="nl-NL" altLang="nl-BE" sz="900" b="1" dirty="0">
                  <a:latin typeface="Calibri" pitchFamily="34" charset="0"/>
                  <a:cs typeface="Arial" pitchFamily="34" charset="0"/>
                </a:rPr>
                <a:t> et </a:t>
              </a:r>
              <a:r>
                <a:rPr lang="nl-NL" altLang="nl-BE" sz="900" b="1" dirty="0" err="1">
                  <a:latin typeface="Calibri" pitchFamily="34" charset="0"/>
                  <a:cs typeface="Arial" pitchFamily="34" charset="0"/>
                </a:rPr>
                <a:t>administrées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depuis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l’externe</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715397"/>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régionales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325860" y="385503"/>
              <a:ext cx="2419849" cy="27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1200" b="1" i="1" dirty="0">
                  <a:solidFill>
                    <a:srgbClr val="777777"/>
                  </a:solidFill>
                  <a:latin typeface="Calibri" pitchFamily="34" charset="0"/>
                  <a:cs typeface="Arial" pitchFamily="34" charset="0"/>
                </a:rPr>
                <a:t>Bases de </a:t>
              </a:r>
              <a:r>
                <a:rPr lang="nl-NL" altLang="nl-BE" sz="1200" b="1" i="1" dirty="0" err="1">
                  <a:solidFill>
                    <a:srgbClr val="777777"/>
                  </a:solidFill>
                  <a:latin typeface="Calibri" pitchFamily="34" charset="0"/>
                  <a:cs typeface="Arial" pitchFamily="34" charset="0"/>
                </a:rPr>
                <a:t>données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hébergées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sur</a:t>
              </a:r>
              <a:r>
                <a:rPr lang="nl-NL" altLang="nl-BE" sz="1200" b="1" i="1" dirty="0">
                  <a:solidFill>
                    <a:srgbClr val="777777"/>
                  </a:solidFill>
                  <a:latin typeface="Calibri" pitchFamily="34" charset="0"/>
                  <a:cs typeface="Arial" pitchFamily="34" charset="0"/>
                </a:rPr>
                <a:t> VLIZ</a:t>
              </a:r>
              <a:endParaRPr lang="nl-BE" altLang="nl-BE" sz="120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Plateforme</a:t>
              </a:r>
              <a:r>
                <a:rPr lang="nl-NL" altLang="nl-BE" sz="2100" b="1" dirty="0">
                  <a:solidFill>
                    <a:srgbClr val="000099"/>
                  </a:solidFill>
                  <a:latin typeface="Calibri" pitchFamily="34" charset="0"/>
                  <a:cs typeface="Arial" pitchFamily="34" charset="0"/>
                </a:rPr>
                <a:t> </a:t>
              </a:r>
              <a:r>
                <a:rPr lang="nl-NL" altLang="nl-BE" sz="2100" b="1" dirty="0" err="1">
                  <a:solidFill>
                    <a:srgbClr val="000099"/>
                  </a:solidFill>
                  <a:latin typeface="Calibri" pitchFamily="34" charset="0"/>
                  <a:cs typeface="Arial" pitchFamily="34" charset="0"/>
                </a:rPr>
                <a:t>Aphia</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3" cy="1498428"/>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thématiques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591131"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globales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6" name="TextBox 5"/>
          <p:cNvSpPr txBox="1"/>
          <p:nvPr/>
        </p:nvSpPr>
        <p:spPr>
          <a:xfrm>
            <a:off x="5720235" y="4792315"/>
            <a:ext cx="2029100" cy="253916"/>
          </a:xfrm>
          <a:prstGeom prst="rect">
            <a:avLst/>
          </a:prstGeom>
          <a:noFill/>
        </p:spPr>
        <p:txBody>
          <a:bodyPr wrap="square" rtlCol="0">
            <a:spAutoFit/>
          </a:bodyPr>
          <a:lstStyle/>
          <a:p>
            <a:pPr algn="r"/>
            <a:r>
              <a:rPr lang="nl-BE" sz="1050" i="1" dirty="0"/>
              <a:t>Vandepitte et al., 2015</a:t>
            </a:r>
          </a:p>
        </p:txBody>
      </p:sp>
      <p:sp>
        <p:nvSpPr>
          <p:cNvPr id="81" name="TextBox 80">
            <a:extLst>
              <a:ext uri="{FF2B5EF4-FFF2-40B4-BE49-F238E27FC236}">
                <a16:creationId xmlns:a16="http://schemas.microsoft.com/office/drawing/2014/main" id="{BBACA3EA-27D8-4FC1-86A3-EF8DFADF3EF6}"/>
              </a:ext>
            </a:extLst>
          </p:cNvPr>
          <p:cNvSpPr txBox="1"/>
          <p:nvPr/>
        </p:nvSpPr>
        <p:spPr>
          <a:xfrm>
            <a:off x="748058" y="4686691"/>
            <a:ext cx="4572000" cy="369332"/>
          </a:xfrm>
          <a:prstGeom prst="rect">
            <a:avLst/>
          </a:prstGeom>
          <a:noFill/>
        </p:spPr>
        <p:txBody>
          <a:bodyPr wrap="square">
            <a:spAutoFit/>
          </a:bodyPr>
          <a:lstStyle/>
          <a:p>
            <a:r>
              <a:rPr lang="en-CA" sz="1800" i="0" strike="noStrike" dirty="0">
                <a:solidFill>
                  <a:schemeClr val="tx1">
                    <a:lumMod val="50000"/>
                    <a:lumOff val="50000"/>
                  </a:schemeClr>
                </a:solidFill>
                <a:effectLst/>
                <a:latin typeface="+mn-lt"/>
              </a:rPr>
              <a:t>DOI: 10.3390/jmse3041448</a:t>
            </a:r>
            <a:endParaRPr lang="en-CA" sz="1800" dirty="0">
              <a:solidFill>
                <a:schemeClr val="tx1">
                  <a:lumMod val="50000"/>
                  <a:lumOff val="50000"/>
                </a:schemeClr>
              </a:solidFill>
              <a:latin typeface="+mn-lt"/>
            </a:endParaRPr>
          </a:p>
        </p:txBody>
      </p:sp>
    </p:spTree>
    <p:extLst>
      <p:ext uri="{BB962C8B-B14F-4D97-AF65-F5344CB8AC3E}">
        <p14:creationId xmlns:p14="http://schemas.microsoft.com/office/powerpoint/2010/main" val="1124414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2120997" cy="415498"/>
          </a:xfrm>
          <a:prstGeom prst="rect">
            <a:avLst/>
          </a:prstGeom>
          <a:noFill/>
        </p:spPr>
        <p:txBody>
          <a:bodyPr wrap="square" rtlCol="0">
            <a:spAutoFit/>
          </a:bodyPr>
          <a:lstStyle/>
          <a:p>
            <a:r>
              <a:rPr lang="nl-BE" sz="1050" b="1" dirty="0"/>
              <a:t>La </a:t>
            </a:r>
            <a:r>
              <a:rPr lang="nl-BE" sz="1050" b="1" dirty="0" err="1"/>
              <a:t>structure</a:t>
            </a:r>
            <a:r>
              <a:rPr lang="nl-BE" sz="1050" b="1" dirty="0"/>
              <a:t> du </a:t>
            </a:r>
            <a:r>
              <a:rPr lang="nl-BE" sz="1050" b="1" dirty="0" err="1"/>
              <a:t>WoRMS</a:t>
            </a:r>
            <a:endParaRPr lang="nl-BE" sz="1050" b="1" dirty="0"/>
          </a:p>
          <a:p>
            <a:r>
              <a:rPr lang="nl-BE" sz="1050" b="1" dirty="0" err="1"/>
              <a:t>Un</a:t>
            </a:r>
            <a:r>
              <a:rPr lang="nl-BE" sz="1050" b="1" dirty="0"/>
              <a:t> </a:t>
            </a:r>
            <a:r>
              <a:rPr lang="nl-BE" sz="1050" b="1" dirty="0" err="1"/>
              <a:t>exemple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2120997" cy="415498"/>
          </a:xfrm>
          <a:prstGeom prst="rect">
            <a:avLst/>
          </a:prstGeom>
          <a:noFill/>
        </p:spPr>
        <p:txBody>
          <a:bodyPr wrap="square" rtlCol="0">
            <a:spAutoFit/>
          </a:bodyPr>
          <a:lstStyle/>
          <a:p>
            <a:r>
              <a:rPr lang="nl-BE" sz="1050" b="1" dirty="0"/>
              <a:t>La </a:t>
            </a:r>
            <a:r>
              <a:rPr lang="nl-BE" sz="1050" b="1" dirty="0" err="1"/>
              <a:t>structure</a:t>
            </a:r>
            <a:r>
              <a:rPr lang="nl-BE" sz="1050" b="1" dirty="0"/>
              <a:t> du </a:t>
            </a:r>
            <a:r>
              <a:rPr lang="nl-BE" sz="1050" b="1" dirty="0" err="1"/>
              <a:t>WoRMS</a:t>
            </a:r>
            <a:endParaRPr lang="nl-BE" sz="1050" b="1" dirty="0"/>
          </a:p>
          <a:p>
            <a:r>
              <a:rPr lang="nl-BE" sz="1050" b="1" dirty="0" err="1"/>
              <a:t>Un</a:t>
            </a:r>
            <a:r>
              <a:rPr lang="nl-BE" sz="1050" b="1" dirty="0"/>
              <a:t> </a:t>
            </a:r>
            <a:r>
              <a:rPr lang="nl-BE" sz="1050" b="1" dirty="0" err="1"/>
              <a:t>exemple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447222" y="3373279"/>
                <a:ext cx="1224797" cy="263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000" dirty="0" err="1">
                    <a:solidFill>
                      <a:srgbClr val="FF0000"/>
                    </a:solidFill>
                    <a:latin typeface="Calibri" pitchFamily="34" charset="0"/>
                    <a:cs typeface="Arial" pitchFamily="34" charset="0"/>
                  </a:rPr>
                  <a:t>CaRMS</a:t>
                </a:r>
                <a:endParaRPr lang="nl-BE" altLang="nl-BE" sz="3600" dirty="0">
                  <a:solidFill>
                    <a:srgbClr val="FF0000"/>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8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629D0154-13F8-4713-8848-67EA01CF94EB}"/>
              </a:ext>
            </a:extLst>
          </p:cNvPr>
          <p:cNvSpPr/>
          <p:nvPr/>
        </p:nvSpPr>
        <p:spPr>
          <a:xfrm>
            <a:off x="6861340" y="2571750"/>
            <a:ext cx="658401" cy="3107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ZoneTexte 9">
            <a:extLst>
              <a:ext uri="{FF2B5EF4-FFF2-40B4-BE49-F238E27FC236}">
                <a16:creationId xmlns:a16="http://schemas.microsoft.com/office/drawing/2014/main" id="{E1B657AB-4B38-4CA1-979B-67CEDD92ED80}"/>
              </a:ext>
            </a:extLst>
          </p:cNvPr>
          <p:cNvSpPr txBox="1"/>
          <p:nvPr/>
        </p:nvSpPr>
        <p:spPr>
          <a:xfrm>
            <a:off x="175437" y="4174014"/>
            <a:ext cx="5116922" cy="738664"/>
          </a:xfrm>
          <a:prstGeom prst="rect">
            <a:avLst/>
          </a:prstGeom>
          <a:noFill/>
        </p:spPr>
        <p:txBody>
          <a:bodyPr wrap="square" rtlCol="0">
            <a:spAutoFit/>
          </a:bodyPr>
          <a:lstStyle/>
          <a:p>
            <a:r>
              <a:rPr lang="fr-CA" dirty="0" err="1"/>
              <a:t>CaRMS</a:t>
            </a:r>
            <a:r>
              <a:rPr lang="fr-CA" dirty="0"/>
              <a:t> est la base thématique canadienne</a:t>
            </a:r>
          </a:p>
          <a:p>
            <a:r>
              <a:rPr lang="fr-CA" dirty="0"/>
              <a:t>Vous pourriez ajouter des photos de vos taxons: </a:t>
            </a:r>
            <a:r>
              <a:rPr lang="fr-CA" dirty="0">
                <a:hlinkClick r:id="rId7"/>
              </a:rPr>
              <a:t>http://www.marinespecies.org/carms/photogallery.php</a:t>
            </a:r>
            <a:endParaRPr lang="fr-CA" dirty="0"/>
          </a:p>
        </p:txBody>
      </p:sp>
      <p:sp>
        <p:nvSpPr>
          <p:cNvPr id="11" name="ZoneTexte 10">
            <a:extLst>
              <a:ext uri="{FF2B5EF4-FFF2-40B4-BE49-F238E27FC236}">
                <a16:creationId xmlns:a16="http://schemas.microsoft.com/office/drawing/2014/main" id="{D5D3B820-0BA9-450F-851E-57139A0C4ED4}"/>
              </a:ext>
            </a:extLst>
          </p:cNvPr>
          <p:cNvSpPr txBox="1"/>
          <p:nvPr/>
        </p:nvSpPr>
        <p:spPr>
          <a:xfrm>
            <a:off x="4848071" y="4374033"/>
            <a:ext cx="4120492" cy="738664"/>
          </a:xfrm>
          <a:prstGeom prst="rect">
            <a:avLst/>
          </a:prstGeom>
          <a:noFill/>
        </p:spPr>
        <p:txBody>
          <a:bodyPr wrap="square" rtlCol="0">
            <a:spAutoFit/>
          </a:bodyPr>
          <a:lstStyle/>
          <a:p>
            <a:r>
              <a:rPr lang="fr-CA" dirty="0"/>
              <a:t>Checklists</a:t>
            </a:r>
          </a:p>
          <a:p>
            <a:r>
              <a:rPr lang="fr-CA" dirty="0"/>
              <a:t>http://www.marinespecies.org/carms/checklist.php</a:t>
            </a:r>
          </a:p>
          <a:p>
            <a:endParaRPr lang="fr-CA" dirty="0"/>
          </a:p>
        </p:txBody>
      </p:sp>
      <p:pic>
        <p:nvPicPr>
          <p:cNvPr id="13" name="Image 12">
            <a:extLst>
              <a:ext uri="{FF2B5EF4-FFF2-40B4-BE49-F238E27FC236}">
                <a16:creationId xmlns:a16="http://schemas.microsoft.com/office/drawing/2014/main" id="{AE106995-C431-4590-B5CD-C6B827B56CA3}"/>
              </a:ext>
            </a:extLst>
          </p:cNvPr>
          <p:cNvPicPr>
            <a:picLocks noChangeAspect="1"/>
          </p:cNvPicPr>
          <p:nvPr/>
        </p:nvPicPr>
        <p:blipFill>
          <a:blip r:embed="rId8"/>
          <a:stretch>
            <a:fillRect/>
          </a:stretch>
        </p:blipFill>
        <p:spPr>
          <a:xfrm>
            <a:off x="4957530" y="29164"/>
            <a:ext cx="4120492" cy="866653"/>
          </a:xfrm>
          <a:prstGeom prst="rect">
            <a:avLst/>
          </a:prstGeom>
        </p:spPr>
      </p:pic>
      <p:pic>
        <p:nvPicPr>
          <p:cNvPr id="79" name="Image 78">
            <a:extLst>
              <a:ext uri="{FF2B5EF4-FFF2-40B4-BE49-F238E27FC236}">
                <a16:creationId xmlns:a16="http://schemas.microsoft.com/office/drawing/2014/main" id="{2EDD9DC9-145D-4AED-B02E-16C1B764072F}"/>
              </a:ext>
            </a:extLst>
          </p:cNvPr>
          <p:cNvPicPr>
            <a:picLocks noChangeAspect="1"/>
          </p:cNvPicPr>
          <p:nvPr/>
        </p:nvPicPr>
        <p:blipFill>
          <a:blip r:embed="rId9"/>
          <a:stretch>
            <a:fillRect/>
          </a:stretch>
        </p:blipFill>
        <p:spPr>
          <a:xfrm>
            <a:off x="5780073" y="959367"/>
            <a:ext cx="3087671" cy="3622150"/>
          </a:xfrm>
          <a:prstGeom prst="rect">
            <a:avLst/>
          </a:prstGeom>
        </p:spPr>
      </p:pic>
      <p:pic>
        <p:nvPicPr>
          <p:cNvPr id="15" name="Image 14">
            <a:extLst>
              <a:ext uri="{FF2B5EF4-FFF2-40B4-BE49-F238E27FC236}">
                <a16:creationId xmlns:a16="http://schemas.microsoft.com/office/drawing/2014/main" id="{EDE47828-5C16-4766-AEE3-663A29267F24}"/>
              </a:ext>
            </a:extLst>
          </p:cNvPr>
          <p:cNvPicPr>
            <a:picLocks noChangeAspect="1"/>
          </p:cNvPicPr>
          <p:nvPr/>
        </p:nvPicPr>
        <p:blipFill>
          <a:blip r:embed="rId10"/>
          <a:stretch>
            <a:fillRect/>
          </a:stretch>
        </p:blipFill>
        <p:spPr>
          <a:xfrm>
            <a:off x="236677" y="0"/>
            <a:ext cx="3606958" cy="4109938"/>
          </a:xfrm>
          <a:prstGeom prst="rect">
            <a:avLst/>
          </a:prstGeom>
        </p:spPr>
      </p:pic>
    </p:spTree>
    <p:extLst>
      <p:ext uri="{BB962C8B-B14F-4D97-AF65-F5344CB8AC3E}">
        <p14:creationId xmlns:p14="http://schemas.microsoft.com/office/powerpoint/2010/main" val="3490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629D0154-13F8-4713-8848-67EA01CF94EB}"/>
              </a:ext>
            </a:extLst>
          </p:cNvPr>
          <p:cNvSpPr/>
          <p:nvPr/>
        </p:nvSpPr>
        <p:spPr>
          <a:xfrm>
            <a:off x="6861340" y="2571750"/>
            <a:ext cx="658401" cy="3107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ZoneTexte 10">
            <a:extLst>
              <a:ext uri="{FF2B5EF4-FFF2-40B4-BE49-F238E27FC236}">
                <a16:creationId xmlns:a16="http://schemas.microsoft.com/office/drawing/2014/main" id="{D5D3B820-0BA9-450F-851E-57139A0C4ED4}"/>
              </a:ext>
            </a:extLst>
          </p:cNvPr>
          <p:cNvSpPr txBox="1"/>
          <p:nvPr/>
        </p:nvSpPr>
        <p:spPr>
          <a:xfrm>
            <a:off x="4817768" y="4169858"/>
            <a:ext cx="4120492" cy="954107"/>
          </a:xfrm>
          <a:prstGeom prst="rect">
            <a:avLst/>
          </a:prstGeom>
          <a:noFill/>
        </p:spPr>
        <p:txBody>
          <a:bodyPr wrap="square" rtlCol="0">
            <a:spAutoFit/>
          </a:bodyPr>
          <a:lstStyle/>
          <a:p>
            <a:r>
              <a:rPr lang="fr-CA" dirty="0"/>
              <a:t>Autre utilité: Checklists</a:t>
            </a:r>
          </a:p>
          <a:p>
            <a:r>
              <a:rPr lang="fr-CA" dirty="0"/>
              <a:t>Exemple pour le St-Laurent: http://www.marinespecies.org/carms/checklist.php</a:t>
            </a:r>
          </a:p>
          <a:p>
            <a:endParaRPr lang="fr-CA" dirty="0"/>
          </a:p>
        </p:txBody>
      </p:sp>
      <p:pic>
        <p:nvPicPr>
          <p:cNvPr id="13" name="Image 12">
            <a:extLst>
              <a:ext uri="{FF2B5EF4-FFF2-40B4-BE49-F238E27FC236}">
                <a16:creationId xmlns:a16="http://schemas.microsoft.com/office/drawing/2014/main" id="{AE106995-C431-4590-B5CD-C6B827B56CA3}"/>
              </a:ext>
            </a:extLst>
          </p:cNvPr>
          <p:cNvPicPr>
            <a:picLocks noChangeAspect="1"/>
          </p:cNvPicPr>
          <p:nvPr/>
        </p:nvPicPr>
        <p:blipFill>
          <a:blip r:embed="rId7"/>
          <a:stretch>
            <a:fillRect/>
          </a:stretch>
        </p:blipFill>
        <p:spPr>
          <a:xfrm>
            <a:off x="4922520" y="236125"/>
            <a:ext cx="4136581" cy="866653"/>
          </a:xfrm>
          <a:prstGeom prst="rect">
            <a:avLst/>
          </a:prstGeom>
        </p:spPr>
      </p:pic>
      <p:pic>
        <p:nvPicPr>
          <p:cNvPr id="12" name="Image 11">
            <a:extLst>
              <a:ext uri="{FF2B5EF4-FFF2-40B4-BE49-F238E27FC236}">
                <a16:creationId xmlns:a16="http://schemas.microsoft.com/office/drawing/2014/main" id="{8B8C9D34-9EC3-4D97-9288-DD96BF74BFB7}"/>
              </a:ext>
            </a:extLst>
          </p:cNvPr>
          <p:cNvPicPr>
            <a:picLocks noChangeAspect="1"/>
          </p:cNvPicPr>
          <p:nvPr/>
        </p:nvPicPr>
        <p:blipFill>
          <a:blip r:embed="rId8"/>
          <a:stretch>
            <a:fillRect/>
          </a:stretch>
        </p:blipFill>
        <p:spPr>
          <a:xfrm>
            <a:off x="4912520" y="1084979"/>
            <a:ext cx="4154161" cy="3294140"/>
          </a:xfrm>
          <a:prstGeom prst="rect">
            <a:avLst/>
          </a:prstGeom>
        </p:spPr>
      </p:pic>
    </p:spTree>
    <p:extLst>
      <p:ext uri="{BB962C8B-B14F-4D97-AF65-F5344CB8AC3E}">
        <p14:creationId xmlns:p14="http://schemas.microsoft.com/office/powerpoint/2010/main" val="409284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fr-CA" sz="2400" dirty="0" err="1"/>
              <a:t>WoRMS</a:t>
            </a:r>
            <a:r>
              <a:rPr lang="fr-CA" sz="2400" dirty="0"/>
              <a:t> – supporté par un large réseau d’éditeurs</a:t>
            </a:r>
          </a:p>
        </p:txBody>
      </p:sp>
      <p:sp>
        <p:nvSpPr>
          <p:cNvPr id="3" name="Content Placeholder 2"/>
          <p:cNvSpPr>
            <a:spLocks noGrp="1"/>
          </p:cNvSpPr>
          <p:nvPr>
            <p:ph idx="1"/>
          </p:nvPr>
        </p:nvSpPr>
        <p:spPr>
          <a:xfrm>
            <a:off x="1465312" y="573528"/>
            <a:ext cx="7283152" cy="3805070"/>
          </a:xfrm>
        </p:spPr>
        <p:txBody>
          <a:bodyPr/>
          <a:lstStyle/>
          <a:p>
            <a:r>
              <a:rPr lang="fr-CA" dirty="0"/>
              <a:t>Éditeurs de la taxonomie et des thématiques</a:t>
            </a:r>
          </a:p>
          <a:p>
            <a:pPr marL="342900" lvl="1" indent="0">
              <a:buNone/>
            </a:pPr>
            <a:r>
              <a:rPr lang="fr-CA" dirty="0"/>
              <a:t>&gt; 400 personnes              	       	       &gt; 40 pays 		                     &gt; 190 instituts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 </a:t>
            </a:r>
            <a:r>
              <a:rPr lang="nl-BE" sz="2400" dirty="0" err="1"/>
              <a:t>gestion</a:t>
            </a:r>
            <a:endParaRPr lang="nl-BE" sz="2400" dirty="0"/>
          </a:p>
        </p:txBody>
      </p:sp>
      <p:sp>
        <p:nvSpPr>
          <p:cNvPr id="7" name="Content Placeholder 4"/>
          <p:cNvSpPr>
            <a:spLocks noGrp="1"/>
          </p:cNvSpPr>
          <p:nvPr>
            <p:ph idx="10"/>
          </p:nvPr>
        </p:nvSpPr>
        <p:spPr>
          <a:xfrm>
            <a:off x="2593689" y="855757"/>
            <a:ext cx="5064411" cy="3980315"/>
          </a:xfrm>
        </p:spPr>
        <p:txBody>
          <a:bodyPr/>
          <a:lstStyle/>
          <a:p>
            <a:r>
              <a:rPr lang="fr-CA" sz="1200" dirty="0"/>
              <a:t>Différents niveaux de gestion</a:t>
            </a:r>
          </a:p>
          <a:p>
            <a:pPr marL="214313" indent="-214313">
              <a:buFont typeface="Arial" pitchFamily="34" charset="0"/>
              <a:buChar char="•"/>
            </a:pPr>
            <a:r>
              <a:rPr lang="fr-CA" sz="1200" dirty="0"/>
              <a:t>Comité « Pilote » du </a:t>
            </a:r>
            <a:r>
              <a:rPr lang="fr-CA" sz="1200" dirty="0" err="1"/>
              <a:t>WoRMS</a:t>
            </a:r>
            <a:endParaRPr lang="fr-CA" sz="1200" dirty="0"/>
          </a:p>
          <a:p>
            <a:pPr marL="214313" indent="-214313">
              <a:buFont typeface="Arial" pitchFamily="34" charset="0"/>
              <a:buChar char="•"/>
            </a:pPr>
            <a:r>
              <a:rPr lang="fr-CA" sz="1200" dirty="0"/>
              <a:t>Les éditeurs de </a:t>
            </a:r>
            <a:r>
              <a:rPr lang="fr-CA" sz="1200" dirty="0" err="1"/>
              <a:t>WoRMS</a:t>
            </a:r>
            <a:endParaRPr lang="fr-CA" sz="1200" dirty="0"/>
          </a:p>
          <a:p>
            <a:pPr marL="771525" lvl="1">
              <a:buFont typeface="Arial" pitchFamily="34" charset="0"/>
              <a:buChar char="•"/>
            </a:pPr>
            <a:r>
              <a:rPr lang="fr-CA" sz="900" dirty="0"/>
              <a:t>Éditeurs en taxonomie</a:t>
            </a:r>
          </a:p>
          <a:p>
            <a:pPr marL="771525" lvl="1">
              <a:buFont typeface="Arial" pitchFamily="34" charset="0"/>
              <a:buChar char="•"/>
            </a:pPr>
            <a:r>
              <a:rPr lang="fr-CA" sz="900" dirty="0"/>
              <a:t>Éditeurs par thématique</a:t>
            </a:r>
          </a:p>
          <a:p>
            <a:pPr marL="214313" indent="-214313">
              <a:buFont typeface="Arial" pitchFamily="34" charset="0"/>
              <a:buChar char="•"/>
            </a:pPr>
            <a:r>
              <a:rPr lang="fr-CA" sz="1200" dirty="0"/>
              <a:t>Équipe de gestion de données</a:t>
            </a:r>
          </a:p>
          <a:p>
            <a:endParaRPr lang="fr-CA" sz="1200" dirty="0"/>
          </a:p>
          <a:p>
            <a:r>
              <a:rPr lang="fr-CA" sz="1200" dirty="0"/>
              <a:t>Actions éditoriales : </a:t>
            </a:r>
          </a:p>
          <a:p>
            <a:pPr marL="214313" indent="-214313">
              <a:buFont typeface="Arial" pitchFamily="34" charset="0"/>
              <a:buChar char="•"/>
            </a:pPr>
            <a:r>
              <a:rPr lang="fr-CA" sz="1200" dirty="0"/>
              <a:t>« </a:t>
            </a:r>
            <a:r>
              <a:rPr lang="fr-CA" sz="1200" i="1" dirty="0" err="1"/>
              <a:t>checked</a:t>
            </a:r>
            <a:r>
              <a:rPr lang="fr-CA" sz="1200" dirty="0"/>
              <a:t> » (provient d’un éditeur en taxonomie ou d’une base de données globales d’espèces)</a:t>
            </a:r>
          </a:p>
          <a:p>
            <a:pPr marL="214313" indent="-214313">
              <a:buFont typeface="Arial" pitchFamily="34" charset="0"/>
              <a:buChar char="•"/>
            </a:pPr>
            <a:r>
              <a:rPr lang="fr-CA" sz="1200" dirty="0"/>
              <a:t>« </a:t>
            </a:r>
            <a:r>
              <a:rPr lang="fr-CA" sz="1200" i="1" dirty="0" err="1"/>
              <a:t>trusted</a:t>
            </a:r>
            <a:r>
              <a:rPr lang="fr-CA" sz="1200" dirty="0"/>
              <a:t> » (provient d’un éditeur thématique ou d’une base de données régionale d’espèces)</a:t>
            </a:r>
          </a:p>
          <a:p>
            <a:pPr marL="214313" indent="-214313">
              <a:buFont typeface="Arial" pitchFamily="34" charset="0"/>
              <a:buChar char="•"/>
            </a:pPr>
            <a:r>
              <a:rPr lang="fr-CA" sz="1200" dirty="0"/>
              <a:t>« </a:t>
            </a:r>
            <a:r>
              <a:rPr lang="fr-CA" sz="1200" i="1" dirty="0" err="1"/>
              <a:t>unreviewed</a:t>
            </a:r>
            <a:r>
              <a:rPr lang="fr-CA" sz="1200" dirty="0"/>
              <a:t> » (provient d’une autre source)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23014" y="3730081"/>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4250650" y="3738353"/>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a:extLst>
              <a:ext uri="{FF2B5EF4-FFF2-40B4-BE49-F238E27FC236}">
                <a16:creationId xmlns:a16="http://schemas.microsoft.com/office/drawing/2014/main" id="{155AD293-C967-604D-B05A-740FF0943795}"/>
              </a:ext>
            </a:extLst>
          </p:cNvPr>
          <p:cNvPicPr>
            <a:picLocks noChangeAspect="1"/>
          </p:cNvPicPr>
          <p:nvPr/>
        </p:nvPicPr>
        <p:blipFill rotWithShape="1">
          <a:blip r:embed="rId3"/>
          <a:srcRect l="7724" t="14712" r="8212" b="11008"/>
          <a:stretch/>
        </p:blipFill>
        <p:spPr>
          <a:xfrm>
            <a:off x="141727" y="929898"/>
            <a:ext cx="5987768" cy="3703565"/>
          </a:xfrm>
          <a:prstGeom prst="rect">
            <a:avLst/>
          </a:prstGeom>
        </p:spPr>
      </p:pic>
      <p:sp>
        <p:nvSpPr>
          <p:cNvPr id="102" name="Google Shape;102;p17"/>
          <p:cNvSpPr txBox="1">
            <a:spLocks noGrp="1"/>
          </p:cNvSpPr>
          <p:nvPr>
            <p:ph type="body" idx="1"/>
          </p:nvPr>
        </p:nvSpPr>
        <p:spPr>
          <a:xfrm>
            <a:off x="5997486" y="805023"/>
            <a:ext cx="3256480" cy="4105290"/>
          </a:xfrm>
          <a:prstGeom prst="rect">
            <a:avLst/>
          </a:prstGeom>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OTN Global + </a:t>
            </a:r>
            <a:r>
              <a:rPr lang="fr-CA" sz="1600" b="1" dirty="0" err="1">
                <a:solidFill>
                  <a:schemeClr val="dk1"/>
                </a:solidFill>
                <a:highlight>
                  <a:srgbClr val="FFFFFF"/>
                </a:highlight>
                <a:latin typeface="Lato" panose="020F0502020204030203" pitchFamily="34" charset="0"/>
                <a:ea typeface="Lato Light"/>
                <a:cs typeface="Lato Light"/>
                <a:sym typeface="Lato Light"/>
              </a:rPr>
              <a:t>Northeast</a:t>
            </a:r>
            <a:r>
              <a:rPr lang="fr-CA" sz="1600" b="1" dirty="0">
                <a:solidFill>
                  <a:schemeClr val="dk1"/>
                </a:solidFill>
                <a:highlight>
                  <a:srgbClr val="FFFFFF"/>
                </a:highlight>
                <a:latin typeface="Lato" panose="020F0502020204030203" pitchFamily="34" charset="0"/>
                <a:ea typeface="Lato Light"/>
                <a:cs typeface="Lato Light"/>
                <a:sym typeface="Lato Light"/>
              </a:rPr>
              <a:t> Pacific</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400 projets, plus de 700 collaborateurs. Répertoire de plus de 60 000 individus tagués.</a:t>
            </a:r>
          </a:p>
          <a:p>
            <a:pPr marL="139700" lvl="0" indent="0" algn="l" rtl="0">
              <a:lnSpc>
                <a:spcPct val="130000"/>
              </a:lnSpc>
              <a:spcBef>
                <a:spcPts val="0"/>
              </a:spcBef>
              <a:spcAft>
                <a:spcPts val="0"/>
              </a:spcAft>
              <a:buClr>
                <a:schemeClr val="dk1"/>
              </a:buClr>
              <a:buSzPts val="1400"/>
              <a:buNone/>
            </a:pPr>
            <a:endParaRPr lang="fr-CA" sz="1600" dirty="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Nœuds OTN et partenaires :</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250 projets et 200 collaborations partenariales;</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200 projets dirigés par des partenaires de données.</a:t>
            </a:r>
          </a:p>
          <a:p>
            <a:pPr marL="596900" lvl="1" indent="0">
              <a:lnSpc>
                <a:spcPct val="130000"/>
              </a:lnSpc>
              <a:spcBef>
                <a:spcPts val="0"/>
              </a:spcBef>
              <a:buClr>
                <a:schemeClr val="dk1"/>
              </a:buClr>
              <a:buNone/>
            </a:pPr>
            <a:r>
              <a:rPr lang="fr-CA" sz="1000" dirty="0">
                <a:solidFill>
                  <a:schemeClr val="dk1"/>
                </a:solidFill>
                <a:highlight>
                  <a:srgbClr val="FFFFFF"/>
                </a:highlight>
                <a:latin typeface="Lato Light"/>
                <a:ea typeface="Lato Light"/>
                <a:cs typeface="Lato Light"/>
                <a:sym typeface="Lato Light"/>
              </a:rPr>
              <a:t>		</a:t>
            </a: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8" name="Google Shape;108;p1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38E19441-6BDA-BD47-8CED-6E7374F68FF4}"/>
              </a:ext>
            </a:extLst>
          </p:cNvPr>
          <p:cNvPicPr>
            <a:picLocks noChangeAspect="1"/>
          </p:cNvPicPr>
          <p:nvPr/>
        </p:nvPicPr>
        <p:blipFill>
          <a:blip r:embed="rId5"/>
          <a:stretch>
            <a:fillRect/>
          </a:stretch>
        </p:blipFill>
        <p:spPr>
          <a:xfrm>
            <a:off x="7417837" y="4378745"/>
            <a:ext cx="1726163" cy="690465"/>
          </a:xfrm>
          <a:prstGeom prst="rect">
            <a:avLst/>
          </a:prstGeom>
        </p:spPr>
      </p:pic>
      <p:sp>
        <p:nvSpPr>
          <p:cNvPr id="11" name="Google Shape;78;p15">
            <a:extLst>
              <a:ext uri="{FF2B5EF4-FFF2-40B4-BE49-F238E27FC236}">
                <a16:creationId xmlns:a16="http://schemas.microsoft.com/office/drawing/2014/main" id="{224F0EB4-6753-DD4D-B73B-F49063C9CB2F}"/>
              </a:ext>
            </a:extLst>
          </p:cNvPr>
          <p:cNvSpPr txBox="1">
            <a:spLocks/>
          </p:cNvSpPr>
          <p:nvPr/>
        </p:nvSpPr>
        <p:spPr>
          <a:xfrm>
            <a:off x="403199" y="232323"/>
            <a:ext cx="8462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CA" dirty="0">
                <a:solidFill>
                  <a:srgbClr val="1E3566"/>
                </a:solidFill>
                <a:latin typeface="Montserrat"/>
                <a:ea typeface="Montserrat"/>
                <a:cs typeface="Montserrat"/>
                <a:sym typeface="Montserrat"/>
              </a:rPr>
              <a:t>OTN-Global, Nœuds et partenariats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 beaucoup plus que des </a:t>
            </a:r>
            <a:r>
              <a:rPr lang="nl-BE" dirty="0" err="1"/>
              <a:t>noms</a:t>
            </a:r>
            <a:r>
              <a:rPr lang="nl-BE" dirty="0"/>
              <a:t> de </a:t>
            </a:r>
            <a:r>
              <a:rPr lang="nl-BE" dirty="0" err="1"/>
              <a:t>taxons</a:t>
            </a:r>
            <a:r>
              <a:rPr lang="nl-BE" dirty="0"/>
              <a:t> et </a:t>
            </a:r>
            <a:r>
              <a:rPr lang="nl-BE" dirty="0" err="1"/>
              <a:t>leurs</a:t>
            </a:r>
            <a:r>
              <a:rPr lang="nl-BE" dirty="0"/>
              <a:t> relations…</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a:t>Taxonomie</a:t>
                  </a:r>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fr-CA" sz="1050" dirty="0"/>
                    <a:t>Attributs</a:t>
                  </a:r>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Liens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Gestion</a:t>
                  </a:r>
                  <a:r>
                    <a:rPr lang="nl-BE" sz="1050" dirty="0"/>
                    <a:t> interne de la base de </a:t>
                  </a:r>
                  <a:r>
                    <a:rPr lang="nl-BE" sz="1050" dirty="0" err="1"/>
                    <a:t>données</a:t>
                  </a:r>
                  <a:endParaRPr lang="nl-BE" sz="1050" dirty="0"/>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Spécimen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fr-CA" sz="1050" dirty="0"/>
                    <a:t>Noms vernaculaires</a:t>
                  </a:r>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923330"/>
            <a:chOff x="4724922" y="1772816"/>
            <a:chExt cx="4527598" cy="1231106"/>
          </a:xfrm>
        </p:grpSpPr>
        <p:sp>
          <p:nvSpPr>
            <p:cNvPr id="4" name="Rectangle 3"/>
            <p:cNvSpPr/>
            <p:nvPr/>
          </p:nvSpPr>
          <p:spPr>
            <a:xfrm>
              <a:off x="6624736" y="1772816"/>
              <a:ext cx="2627784" cy="1231106"/>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a:t>Type </a:t>
              </a:r>
              <a:r>
                <a:rPr lang="nl-BE" sz="900" dirty="0" err="1"/>
                <a:t>d’alimentation</a:t>
              </a:r>
              <a:endParaRPr lang="nl-BE" sz="900" dirty="0"/>
            </a:p>
            <a:p>
              <a:pPr marL="477441" lvl="1" indent="-214313">
                <a:buFont typeface="Wingdings" panose="05000000000000000000" pitchFamily="2" charset="2"/>
                <a:buChar char="ü"/>
              </a:pPr>
              <a:r>
                <a:rPr lang="nl-BE" sz="900" dirty="0"/>
                <a:t>Relations </a:t>
              </a:r>
              <a:r>
                <a:rPr lang="nl-BE" sz="900" dirty="0" err="1"/>
                <a:t>hôte</a:t>
              </a:r>
              <a:r>
                <a:rPr lang="nl-BE" sz="900" dirty="0"/>
                <a:t>-parasites</a:t>
              </a:r>
            </a:p>
            <a:p>
              <a:pPr marL="477441" lvl="1" indent="-214313">
                <a:buFont typeface="Wingdings" panose="05000000000000000000" pitchFamily="2" charset="2"/>
                <a:buChar char="ü"/>
              </a:pPr>
              <a:r>
                <a:rPr lang="nl-BE" sz="900" dirty="0"/>
                <a:t>Taille</a:t>
              </a:r>
            </a:p>
            <a:p>
              <a:pPr marL="477441" lvl="1" indent="-214313">
                <a:buFont typeface="Wingdings" panose="05000000000000000000" pitchFamily="2" charset="2"/>
                <a:buChar char="ü"/>
              </a:pPr>
              <a:r>
                <a:rPr lang="nl-BE" sz="900" dirty="0" err="1"/>
                <a:t>Gamme</a:t>
              </a:r>
              <a:r>
                <a:rPr lang="nl-BE" sz="900" dirty="0"/>
                <a:t> de </a:t>
              </a:r>
              <a:r>
                <a:rPr lang="nl-BE" sz="900" dirty="0" err="1"/>
                <a:t>fossiles</a:t>
              </a:r>
              <a:endParaRPr lang="nl-BE" sz="900" dirty="0"/>
            </a:p>
            <a:p>
              <a:pPr marL="477441" lvl="1" indent="-214313">
                <a:buFont typeface="Wingdings" panose="05000000000000000000" pitchFamily="2" charset="2"/>
                <a:buChar char="ü"/>
              </a:pPr>
              <a:r>
                <a:rPr lang="nl-BE" sz="900" dirty="0"/>
                <a:t>Type de </a:t>
              </a:r>
              <a:r>
                <a:rPr lang="nl-BE" sz="900" dirty="0" err="1"/>
                <a:t>squelette</a:t>
              </a:r>
              <a:endParaRPr lang="nl-BE" sz="900" dirty="0"/>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9" name="Content Placeholder 4"/>
          <p:cNvSpPr>
            <a:spLocks noGrp="1"/>
          </p:cNvSpPr>
          <p:nvPr>
            <p:ph idx="10"/>
          </p:nvPr>
        </p:nvSpPr>
        <p:spPr>
          <a:xfrm>
            <a:off x="2170778" y="672948"/>
            <a:ext cx="5910231" cy="4287743"/>
          </a:xfrm>
        </p:spPr>
        <p:txBody>
          <a:bodyPr/>
          <a:lstStyle/>
          <a:p>
            <a:r>
              <a:rPr lang="fr-CA" sz="1400" b="1" dirty="0"/>
              <a:t>Au minimum…</a:t>
            </a:r>
          </a:p>
          <a:p>
            <a:pPr marL="428625" indent="-214313">
              <a:buFont typeface="Arial" panose="020B0604020202020204" pitchFamily="34" charset="0"/>
              <a:buChar char="•"/>
            </a:pPr>
            <a:r>
              <a:rPr lang="fr-CA" sz="1200" dirty="0">
                <a:latin typeface="+mn-lt"/>
              </a:rPr>
              <a:t>Nom de l’espèce – autorité et année de publication – classification taxonomique</a:t>
            </a:r>
          </a:p>
          <a:p>
            <a:pPr marL="428625" indent="-214313">
              <a:buFont typeface="Arial" panose="020B0604020202020204" pitchFamily="34" charset="0"/>
              <a:buChar char="•"/>
            </a:pPr>
            <a:r>
              <a:rPr lang="fr-CA" sz="1200" dirty="0">
                <a:latin typeface="+mn-lt"/>
              </a:rPr>
              <a:t>Environnement</a:t>
            </a:r>
          </a:p>
          <a:p>
            <a:pPr marL="428625" indent="-214313">
              <a:buFont typeface="Arial" panose="020B0604020202020204" pitchFamily="34" charset="0"/>
              <a:buChar char="•"/>
            </a:pPr>
            <a:r>
              <a:rPr lang="fr-CA" sz="1200" dirty="0" err="1">
                <a:latin typeface="+mn-lt"/>
              </a:rPr>
              <a:t>Status</a:t>
            </a:r>
            <a:r>
              <a:rPr lang="fr-CA" sz="1200" dirty="0">
                <a:latin typeface="+mn-lt"/>
              </a:rPr>
              <a:t> (récent – fossile – récent et fossile – accepté/non-accepté)</a:t>
            </a:r>
          </a:p>
          <a:p>
            <a:pPr marL="214313" indent="-214313">
              <a:buFontTx/>
              <a:buChar char="-"/>
            </a:pPr>
            <a:endParaRPr lang="fr-CA" sz="1200" dirty="0"/>
          </a:p>
          <a:p>
            <a:r>
              <a:rPr lang="fr-CA" sz="1400" b="1" dirty="0"/>
              <a:t>Hautement souhaité…</a:t>
            </a:r>
          </a:p>
          <a:p>
            <a:pPr marL="428625" indent="-214313">
              <a:buFont typeface="Arial" panose="020B0604020202020204" pitchFamily="34" charset="0"/>
              <a:buChar char="•"/>
            </a:pPr>
            <a:r>
              <a:rPr lang="fr-CA" sz="1200" dirty="0">
                <a:latin typeface="+mn-lt"/>
              </a:rPr>
              <a:t>Basionyme</a:t>
            </a:r>
          </a:p>
          <a:p>
            <a:pPr marL="428625" indent="-214313">
              <a:buFont typeface="Arial" panose="020B0604020202020204" pitchFamily="34" charset="0"/>
              <a:buChar char="•"/>
            </a:pPr>
            <a:r>
              <a:rPr lang="fr-CA" sz="1200" dirty="0">
                <a:latin typeface="+mn-lt"/>
              </a:rPr>
              <a:t>Source de sa publication originale</a:t>
            </a:r>
          </a:p>
          <a:p>
            <a:pPr marL="428625" indent="-214313">
              <a:buFont typeface="Arial" panose="020B0604020202020204" pitchFamily="34" charset="0"/>
              <a:buChar char="•"/>
            </a:pPr>
            <a:r>
              <a:rPr lang="fr-CA" sz="1200" dirty="0">
                <a:latin typeface="+mn-lt"/>
              </a:rPr>
              <a:t>Holotype</a:t>
            </a:r>
          </a:p>
          <a:p>
            <a:pPr lvl="1" indent="0">
              <a:buNone/>
            </a:pPr>
            <a:endParaRPr lang="fr-CA" dirty="0">
              <a:latin typeface="+mn-lt"/>
            </a:endParaRPr>
          </a:p>
          <a:p>
            <a:r>
              <a:rPr lang="fr-CA" sz="1400" b="1" dirty="0"/>
              <a:t>Optionnel</a:t>
            </a:r>
          </a:p>
          <a:p>
            <a:pPr marL="428625" indent="-214313">
              <a:buFont typeface="Arial" panose="020B0604020202020204" pitchFamily="34" charset="0"/>
              <a:buChar char="•"/>
            </a:pPr>
            <a:r>
              <a:rPr lang="fr-CA" sz="1200" dirty="0"/>
              <a:t>Synonymes additionnels, références, images, description morphologique, distribution, informations écologiques, etc.</a:t>
            </a:r>
          </a:p>
        </p:txBody>
      </p:sp>
    </p:spTree>
    <p:extLst>
      <p:ext uri="{BB962C8B-B14F-4D97-AF65-F5344CB8AC3E}">
        <p14:creationId xmlns:p14="http://schemas.microsoft.com/office/powerpoint/2010/main" val="285592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où</a:t>
            </a:r>
            <a:r>
              <a:rPr lang="nl-BE" sz="2400" dirty="0"/>
              <a:t> en </a:t>
            </a:r>
            <a:r>
              <a:rPr lang="nl-BE" sz="2400" dirty="0" err="1"/>
              <a:t>est-ce</a:t>
            </a:r>
            <a:r>
              <a:rPr lang="nl-BE" sz="2400" dirty="0"/>
              <a:t>? </a:t>
            </a:r>
            <a:r>
              <a:rPr lang="nl-BE" sz="2400" dirty="0" err="1"/>
              <a:t>Quelques</a:t>
            </a:r>
            <a:r>
              <a:rPr lang="nl-BE" sz="2400" dirty="0"/>
              <a:t> </a:t>
            </a:r>
            <a:r>
              <a:rPr lang="nl-BE" sz="2400" dirty="0" err="1"/>
              <a:t>chiffres</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200" dirty="0"/>
              <a:t>Taxonomie :</a:t>
            </a:r>
          </a:p>
          <a:p>
            <a:pPr lvl="1"/>
            <a:r>
              <a:rPr lang="fr-CA" sz="1050" dirty="0"/>
              <a:t>375 724 </a:t>
            </a:r>
            <a:r>
              <a:rPr lang="fr-CA" sz="1050" b="1" dirty="0"/>
              <a:t>espèces marines (ou non) acceptées</a:t>
            </a:r>
            <a:r>
              <a:rPr lang="fr-CA" sz="1050" dirty="0"/>
              <a:t>; parmi lesquelles 96 % sont vérifiées;</a:t>
            </a:r>
          </a:p>
          <a:p>
            <a:pPr lvl="1"/>
            <a:r>
              <a:rPr lang="fr-CA" sz="1050" dirty="0"/>
              <a:t>566 028 noms d’espèces en incluant les synonymes</a:t>
            </a:r>
          </a:p>
          <a:p>
            <a:pPr lvl="1"/>
            <a:r>
              <a:rPr lang="fr-CA" sz="1050" dirty="0"/>
              <a:t>9 420 citations or références au </a:t>
            </a:r>
            <a:r>
              <a:rPr lang="fr-CA" sz="1050" dirty="0" err="1"/>
              <a:t>WoRMS</a:t>
            </a:r>
            <a:r>
              <a:rPr lang="fr-CA" sz="1050" dirty="0"/>
              <a:t> dans la littérature</a:t>
            </a:r>
          </a:p>
          <a:p>
            <a:pPr marL="342900" lvl="1" indent="0">
              <a:buNone/>
            </a:pPr>
            <a:r>
              <a:rPr lang="fr-CA" sz="1050" b="1" dirty="0"/>
              <a:t>Il y a encore des vides (historiques) à remplir : un travail en cours</a:t>
            </a:r>
          </a:p>
          <a:p>
            <a:pPr marL="342900" lvl="1" indent="0">
              <a:buNone/>
            </a:pPr>
            <a:r>
              <a:rPr lang="fr-CA" sz="1050" b="1" dirty="0"/>
              <a:t>1 500 à 2 000 nouvelles espèces ajoutées annuellement</a:t>
            </a:r>
          </a:p>
          <a:p>
            <a:pPr marL="342900" lvl="1" indent="0">
              <a:buNone/>
            </a:pPr>
            <a:endParaRPr lang="fr-CA" sz="1050" b="1" dirty="0"/>
          </a:p>
          <a:p>
            <a:pPr lvl="1"/>
            <a:r>
              <a:rPr lang="fr-CA" sz="1050" dirty="0"/>
              <a:t>135 000 espèces non marines (acceptées et synonymes)</a:t>
            </a:r>
          </a:p>
          <a:p>
            <a:pPr lvl="2"/>
            <a:r>
              <a:rPr lang="fr-CA" sz="1050" i="1" dirty="0"/>
              <a:t>E.g. </a:t>
            </a:r>
            <a:r>
              <a:rPr lang="fr-CA" sz="1050" i="1" dirty="0" err="1"/>
              <a:t>Mollusca</a:t>
            </a:r>
            <a:r>
              <a:rPr lang="fr-CA" sz="1050" i="1" dirty="0"/>
              <a:t>, </a:t>
            </a:r>
            <a:r>
              <a:rPr lang="fr-CA" sz="1050" i="1" dirty="0" err="1"/>
              <a:t>Isopoda</a:t>
            </a:r>
            <a:r>
              <a:rPr lang="fr-CA" sz="1050" i="1" dirty="0"/>
              <a:t>, Plantae, </a:t>
            </a:r>
            <a:r>
              <a:rPr lang="fr-CA" sz="1050" i="1" dirty="0" err="1"/>
              <a:t>Chromista</a:t>
            </a:r>
            <a:endParaRPr lang="fr-CA" sz="1050" i="1" dirty="0"/>
          </a:p>
          <a:p>
            <a:pPr marL="342900" lvl="1" indent="0">
              <a:buNone/>
            </a:pPr>
            <a:endParaRPr lang="fr-CA"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F951-B6BA-46FB-893F-7C06A7CE076B}"/>
              </a:ext>
            </a:extLst>
          </p:cNvPr>
          <p:cNvPicPr>
            <a:picLocks noChangeAspect="1"/>
          </p:cNvPicPr>
          <p:nvPr/>
        </p:nvPicPr>
        <p:blipFill>
          <a:blip r:embed="rId3"/>
          <a:stretch>
            <a:fillRect/>
          </a:stretch>
        </p:blipFill>
        <p:spPr>
          <a:xfrm>
            <a:off x="1431049" y="0"/>
            <a:ext cx="5643082" cy="5143500"/>
          </a:xfrm>
          <a:prstGeom prst="rect">
            <a:avLst/>
          </a:prstGeom>
        </p:spPr>
      </p:pic>
      <p:grpSp>
        <p:nvGrpSpPr>
          <p:cNvPr id="27" name="Group 26">
            <a:extLst>
              <a:ext uri="{FF2B5EF4-FFF2-40B4-BE49-F238E27FC236}">
                <a16:creationId xmlns:a16="http://schemas.microsoft.com/office/drawing/2014/main" id="{F6DE2BC7-D64B-4334-9692-9FD0E08266E2}"/>
              </a:ext>
            </a:extLst>
          </p:cNvPr>
          <p:cNvGrpSpPr/>
          <p:nvPr/>
        </p:nvGrpSpPr>
        <p:grpSpPr>
          <a:xfrm>
            <a:off x="2502131" y="247319"/>
            <a:ext cx="6405421" cy="4813053"/>
            <a:chOff x="2502131" y="247319"/>
            <a:chExt cx="6405421" cy="4813053"/>
          </a:xfrm>
        </p:grpSpPr>
        <p:sp>
          <p:nvSpPr>
            <p:cNvPr id="17" name="Rectangle 16">
              <a:extLst>
                <a:ext uri="{FF2B5EF4-FFF2-40B4-BE49-F238E27FC236}">
                  <a16:creationId xmlns:a16="http://schemas.microsoft.com/office/drawing/2014/main" id="{0C01E465-DA13-4F40-AEDC-4E7CD134334A}"/>
                </a:ext>
              </a:extLst>
            </p:cNvPr>
            <p:cNvSpPr/>
            <p:nvPr/>
          </p:nvSpPr>
          <p:spPr>
            <a:xfrm>
              <a:off x="2502131" y="4505498"/>
              <a:ext cx="856212" cy="232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74B74F18-B591-410F-B2D1-C0325BEC97D2}"/>
                </a:ext>
              </a:extLst>
            </p:cNvPr>
            <p:cNvGrpSpPr/>
            <p:nvPr/>
          </p:nvGrpSpPr>
          <p:grpSpPr>
            <a:xfrm>
              <a:off x="2502131" y="247319"/>
              <a:ext cx="6405421" cy="4813053"/>
              <a:chOff x="2502131" y="247319"/>
              <a:chExt cx="6405421" cy="4813053"/>
            </a:xfrm>
          </p:grpSpPr>
          <p:pic>
            <p:nvPicPr>
              <p:cNvPr id="9" name="Picture 8">
                <a:extLst>
                  <a:ext uri="{FF2B5EF4-FFF2-40B4-BE49-F238E27FC236}">
                    <a16:creationId xmlns:a16="http://schemas.microsoft.com/office/drawing/2014/main" id="{067E3270-EDD8-4C73-8366-1029CCD80B81}"/>
                  </a:ext>
                </a:extLst>
              </p:cNvPr>
              <p:cNvPicPr>
                <a:picLocks noChangeAspect="1"/>
              </p:cNvPicPr>
              <p:nvPr/>
            </p:nvPicPr>
            <p:blipFill>
              <a:blip r:embed="rId4"/>
              <a:stretch>
                <a:fillRect/>
              </a:stretch>
            </p:blipFill>
            <p:spPr>
              <a:xfrm>
                <a:off x="4123114" y="247319"/>
                <a:ext cx="4784438" cy="4813053"/>
              </a:xfrm>
              <a:prstGeom prst="rect">
                <a:avLst/>
              </a:prstGeom>
              <a:ln w="15875">
                <a:solidFill>
                  <a:schemeClr val="accent1"/>
                </a:solidFill>
              </a:ln>
            </p:spPr>
          </p:pic>
          <p:cxnSp>
            <p:nvCxnSpPr>
              <p:cNvPr id="11" name="Straight Connector 10">
                <a:extLst>
                  <a:ext uri="{FF2B5EF4-FFF2-40B4-BE49-F238E27FC236}">
                    <a16:creationId xmlns:a16="http://schemas.microsoft.com/office/drawing/2014/main" id="{5F1AC09E-3998-4AEA-93C9-A72DFC20DBD7}"/>
                  </a:ext>
                </a:extLst>
              </p:cNvPr>
              <p:cNvCxnSpPr>
                <a:cxnSpLocks/>
              </p:cNvCxnSpPr>
              <p:nvPr/>
            </p:nvCxnSpPr>
            <p:spPr>
              <a:xfrm flipV="1">
                <a:off x="2502131" y="247319"/>
                <a:ext cx="1620983" cy="4258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0F2CF2-CBA3-4C85-84AD-1CA70291821B}"/>
                  </a:ext>
                </a:extLst>
              </p:cNvPr>
              <p:cNvCxnSpPr>
                <a:cxnSpLocks/>
              </p:cNvCxnSpPr>
              <p:nvPr/>
            </p:nvCxnSpPr>
            <p:spPr>
              <a:xfrm>
                <a:off x="2502131" y="4738255"/>
                <a:ext cx="1620983" cy="32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74A01B-BCE5-4C35-99E1-B5A535162F5F}"/>
                  </a:ext>
                </a:extLst>
              </p:cNvPr>
              <p:cNvCxnSpPr>
                <a:cxnSpLocks/>
              </p:cNvCxnSpPr>
              <p:nvPr/>
            </p:nvCxnSpPr>
            <p:spPr>
              <a:xfrm flipV="1">
                <a:off x="3358343" y="3823856"/>
                <a:ext cx="764771" cy="681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5325C-23E8-4945-B582-48A80B03F2B0}"/>
                  </a:ext>
                </a:extLst>
              </p:cNvPr>
              <p:cNvCxnSpPr/>
              <p:nvPr/>
            </p:nvCxnSpPr>
            <p:spPr>
              <a:xfrm>
                <a:off x="3358343" y="4738255"/>
                <a:ext cx="764771" cy="665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Services Web :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le</a:t>
            </a:r>
            <a:r>
              <a:rPr lang="nl-BE" sz="2400" dirty="0"/>
              <a:t> </a:t>
            </a:r>
            <a:r>
              <a:rPr lang="fr-FR" sz="2400" dirty="0" err="1"/>
              <a:t>coeur</a:t>
            </a:r>
            <a:r>
              <a:rPr lang="nl-BE" sz="2400" dirty="0"/>
              <a:t> </a:t>
            </a:r>
            <a:r>
              <a:rPr lang="nl-BE" sz="2400" dirty="0" err="1"/>
              <a:t>taxonomique</a:t>
            </a:r>
            <a:r>
              <a:rPr lang="nl-BE" sz="2400" dirty="0"/>
              <a:t> </a:t>
            </a:r>
            <a:r>
              <a:rPr lang="nl-BE" sz="2400" dirty="0" err="1"/>
              <a:t>d’OBIS</a:t>
            </a:r>
            <a:endParaRPr lang="nl-BE" sz="2400" dirty="0"/>
          </a:p>
        </p:txBody>
      </p:sp>
      <p:sp>
        <p:nvSpPr>
          <p:cNvPr id="3" name="Content Placeholder 2"/>
          <p:cNvSpPr>
            <a:spLocks noGrp="1"/>
          </p:cNvSpPr>
          <p:nvPr>
            <p:ph idx="1"/>
          </p:nvPr>
        </p:nvSpPr>
        <p:spPr/>
        <p:txBody>
          <a:bodyPr>
            <a:normAutofit/>
          </a:bodyPr>
          <a:lstStyle/>
          <a:p>
            <a:r>
              <a:rPr lang="fr-CA" sz="1200" b="0" dirty="0">
                <a:solidFill>
                  <a:schemeClr val="tx1"/>
                </a:solidFill>
              </a:rPr>
              <a:t>Tous les noms de taxons d’OBIS sont associés au </a:t>
            </a:r>
            <a:r>
              <a:rPr lang="fr-CA" sz="1200" b="0" dirty="0" err="1">
                <a:solidFill>
                  <a:schemeClr val="tx1"/>
                </a:solidFill>
              </a:rPr>
              <a:t>WoRMS</a:t>
            </a:r>
            <a:endParaRPr lang="fr-CA" sz="1200" b="0" dirty="0">
              <a:solidFill>
                <a:schemeClr val="tx1"/>
              </a:solidFill>
            </a:endParaRPr>
          </a:p>
          <a:p>
            <a:r>
              <a:rPr lang="fr-CA" sz="1200" b="0" dirty="0">
                <a:solidFill>
                  <a:schemeClr val="tx1"/>
                </a:solidFill>
              </a:rPr>
              <a:t>Si l’association avec </a:t>
            </a:r>
            <a:r>
              <a:rPr lang="fr-CA" sz="1200" b="0" dirty="0" err="1">
                <a:solidFill>
                  <a:schemeClr val="tx1"/>
                </a:solidFill>
              </a:rPr>
              <a:t>WoRMS</a:t>
            </a:r>
            <a:r>
              <a:rPr lang="fr-CA" sz="1200" b="0" dirty="0">
                <a:solidFill>
                  <a:schemeClr val="tx1"/>
                </a:solidFill>
              </a:rPr>
              <a:t> ne peut être faite, des bases de données additionnelles sont consultées. Si nécessaire, les éditeurs du </a:t>
            </a:r>
            <a:r>
              <a:rPr lang="fr-CA" sz="1200" b="0" dirty="0" err="1">
                <a:solidFill>
                  <a:schemeClr val="tx1"/>
                </a:solidFill>
              </a:rPr>
              <a:t>WoRMS</a:t>
            </a:r>
            <a:r>
              <a:rPr lang="fr-CA" sz="1200" b="0" dirty="0">
                <a:solidFill>
                  <a:schemeClr val="tx1"/>
                </a:solidFill>
              </a:rPr>
              <a:t> sont contactés pour de l’assistance.</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401713"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 controle </a:t>
            </a:r>
            <a:r>
              <a:rPr lang="nl-BE" dirty="0" err="1"/>
              <a:t>qualité</a:t>
            </a:r>
            <a:r>
              <a:rPr lang="nl-BE" dirty="0"/>
              <a:t> </a:t>
            </a:r>
            <a:r>
              <a:rPr lang="nl-BE" dirty="0" err="1"/>
              <a:t>géographique</a:t>
            </a:r>
            <a:r>
              <a:rPr lang="nl-BE" dirty="0"/>
              <a:t> </a:t>
            </a:r>
            <a:r>
              <a:rPr lang="nl-BE" dirty="0" err="1"/>
              <a:t>mutuel</a:t>
            </a:r>
            <a:endParaRPr lang="nl-BE" dirty="0"/>
          </a:p>
        </p:txBody>
      </p:sp>
      <p:sp>
        <p:nvSpPr>
          <p:cNvPr id="3" name="Content Placeholder 2"/>
          <p:cNvSpPr>
            <a:spLocks noGrp="1"/>
          </p:cNvSpPr>
          <p:nvPr>
            <p:ph idx="1"/>
          </p:nvPr>
        </p:nvSpPr>
        <p:spPr/>
        <p:txBody>
          <a:bodyPr/>
          <a:lstStyle/>
          <a:p>
            <a:r>
              <a:rPr lang="nl-BE" dirty="0" err="1"/>
              <a:t>L’exemple</a:t>
            </a:r>
            <a:r>
              <a:rPr lang="nl-BE" dirty="0"/>
              <a:t> </a:t>
            </a:r>
            <a:r>
              <a:rPr lang="nl-BE" dirty="0" err="1"/>
              <a:t>d’Echinoidea</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3337678" y="1499699"/>
            <a:ext cx="4425000"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3352800" y="1509438"/>
            <a:ext cx="4430930"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69" y="4903910"/>
            <a:ext cx="2554967" cy="253916"/>
          </a:xfrm>
          <a:prstGeom prst="rect">
            <a:avLst/>
          </a:prstGeom>
          <a:noFill/>
        </p:spPr>
        <p:txBody>
          <a:bodyPr wrap="square" rtlCol="0">
            <a:spAutoFit/>
          </a:bodyPr>
          <a:lstStyle/>
          <a:p>
            <a:r>
              <a:rPr lang="nl-BE" sz="1050" dirty="0" err="1"/>
              <a:t>Besoin</a:t>
            </a:r>
            <a:r>
              <a:rPr lang="nl-BE" sz="1050" dirty="0"/>
              <a:t> </a:t>
            </a:r>
            <a:r>
              <a:rPr lang="nl-BE" sz="1050" dirty="0" err="1"/>
              <a:t>d’être</a:t>
            </a:r>
            <a:r>
              <a:rPr lang="nl-BE" sz="1050" dirty="0"/>
              <a:t> </a:t>
            </a:r>
            <a:r>
              <a:rPr lang="nl-BE" sz="1050" dirty="0" err="1"/>
              <a:t>vérifié</a:t>
            </a:r>
            <a:r>
              <a:rPr lang="nl-BE" sz="1050" dirty="0"/>
              <a:t> par OBIS…</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sz="2400" dirty="0" err="1"/>
              <a:t>Questions</a:t>
            </a:r>
            <a:r>
              <a:rPr lang="nl-NL" sz="2400"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err="1"/>
              <a:t>Lisez</a:t>
            </a:r>
            <a:r>
              <a:rPr lang="nl-NL" sz="1275" dirty="0"/>
              <a:t> </a:t>
            </a:r>
            <a:r>
              <a:rPr lang="nl-NL" sz="1275" dirty="0" err="1"/>
              <a:t>davantage</a:t>
            </a:r>
            <a:r>
              <a:rPr lang="nl-NL" sz="1275" dirty="0"/>
              <a:t> :</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Intro à OBIS et au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WoRMS</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  [vous y voici!]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Termes et types d’enregistrement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OBIS I (Archives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a:t>
            </a:r>
          </a:p>
          <a:p>
            <a:pPr marL="139700" indent="0">
              <a:lnSpc>
                <a:spcPct val="130000"/>
              </a:lnSpc>
              <a:buClr>
                <a:schemeClr val="dk1"/>
              </a:buClr>
              <a:buSzPts val="1400"/>
              <a:buNone/>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de métadonnées OBIS (EML)</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Session pratique 1 – Formatage des données / intégration en R, association des taxons, Contrôle qualité avec R, les outils ROBIS.</a:t>
            </a:r>
          </a:p>
          <a:p>
            <a:pPr marL="425450" indent="-285750">
              <a:lnSpc>
                <a:spcPct val="130000"/>
              </a:lnSpc>
              <a:buClr>
                <a:schemeClr val="dk1"/>
              </a:buClr>
              <a:buSzPts val="1400"/>
            </a:pPr>
            <a:r>
              <a:rPr lang="fr-CA" sz="1400" b="1"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Découvrir les jeux de données d’OBIS</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le « web mapper » </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l’API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ROBIS et les outils OBIS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58</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2</a:t>
            </a:r>
            <a:endParaRPr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12500" y="747520"/>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Publier ses données sur OBIS via OBIS Canada</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Soumettre/Mettre à jour ses archives </a:t>
            </a:r>
            <a:r>
              <a:rPr lang="fr-CA" sz="1175" dirty="0" err="1">
                <a:solidFill>
                  <a:schemeClr val="dk1"/>
                </a:solidFill>
                <a:latin typeface="Calibri" panose="020F0502020204030204" pitchFamily="34" charset="0"/>
                <a:ea typeface="Lato Light"/>
                <a:cs typeface="Calibri" panose="020F0502020204030204" pitchFamily="34" charset="0"/>
                <a:sym typeface="Lato Light"/>
              </a:rPr>
              <a:t>DarwinCore</a:t>
            </a:r>
            <a:r>
              <a:rPr lang="fr-CA" sz="1175" dirty="0">
                <a:solidFill>
                  <a:schemeClr val="dk1"/>
                </a:solidFill>
                <a:latin typeface="Calibri" panose="020F0502020204030204" pitchFamily="34" charset="0"/>
                <a:ea typeface="Lato Light"/>
                <a:cs typeface="Calibri" panose="020F0502020204030204" pitchFamily="34" charset="0"/>
                <a:sym typeface="Lato Light"/>
              </a:rPr>
              <a:t> sur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Partager ses données à un nœud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Les lignes directrices pour partager et utiliser des données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Raisons pour partager ses données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Apposer une licence sur ses jeux de données</a:t>
            </a:r>
          </a:p>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Session pratique 2 : Cartographier ses propres jeux de données</a:t>
            </a: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59</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850050" y="4897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8118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161180"/>
            <a:ext cx="429395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400" indent="0">
              <a:lnSpc>
                <a:spcPct val="130000"/>
              </a:lnSpc>
              <a:buClr>
                <a:schemeClr val="dk1"/>
              </a:buClr>
              <a:buSzPts val="1200"/>
              <a:buNone/>
            </a:pPr>
            <a:r>
              <a:rPr lang="en-US" sz="1180" dirty="0">
                <a:solidFill>
                  <a:schemeClr val="dk1"/>
                </a:solidFill>
                <a:latin typeface="Calibri" panose="020F0502020204030204" pitchFamily="34" charset="0"/>
                <a:ea typeface="Lato Light"/>
                <a:cs typeface="Calibri" panose="020F0502020204030204" pitchFamily="34" charset="0"/>
                <a:sym typeface="Lato Light"/>
              </a:rPr>
              <a:t>Session pratique 3: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Découvrir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collecter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visualiser</a:t>
            </a:r>
            <a:r>
              <a:rPr lang="en-US" sz="1180" dirty="0">
                <a:solidFill>
                  <a:schemeClr val="dk1"/>
                </a:solidFill>
                <a:latin typeface="Calibri" panose="020F0502020204030204" pitchFamily="34" charset="0"/>
                <a:ea typeface="Lato Light"/>
                <a:cs typeface="Calibri" panose="020F0502020204030204" pitchFamily="34" charset="0"/>
                <a:sym typeface="Lato Light"/>
              </a:rPr>
              <a:t> et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et</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analyser</a:t>
            </a:r>
            <a:r>
              <a:rPr lang="en-US" sz="1180" dirty="0">
                <a:solidFill>
                  <a:schemeClr val="dk1"/>
                </a:solidFill>
                <a:latin typeface="Calibri" panose="020F0502020204030204" pitchFamily="34" charset="0"/>
                <a:ea typeface="Lato Light"/>
                <a:cs typeface="Calibri" panose="020F0502020204030204" pitchFamily="34" charset="0"/>
                <a:sym typeface="Lato Light"/>
              </a:rPr>
              <a:t> des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données</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d’es</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DwC</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depuis</a:t>
            </a:r>
            <a:r>
              <a:rPr lang="en-US" sz="1180" dirty="0">
                <a:solidFill>
                  <a:schemeClr val="dk1"/>
                </a:solidFill>
                <a:latin typeface="Calibri" panose="020F0502020204030204" pitchFamily="34" charset="0"/>
                <a:ea typeface="Lato Light"/>
                <a:cs typeface="Calibri" panose="020F0502020204030204" pitchFamily="34" charset="0"/>
                <a:sym typeface="Lato Light"/>
              </a:rPr>
              <a:t> le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portail</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par ROBIS</a:t>
            </a: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Contribuer</a:t>
            </a:r>
            <a:r>
              <a:rPr lang="en-US" sz="1180" dirty="0">
                <a:solidFill>
                  <a:schemeClr val="dk1"/>
                </a:solidFill>
                <a:latin typeface="Calibri" panose="020F0502020204030204" pitchFamily="34" charset="0"/>
                <a:ea typeface="Lato Light"/>
                <a:cs typeface="Calibri" panose="020F0502020204030204" pitchFamily="34" charset="0"/>
                <a:sym typeface="Lato Light"/>
              </a:rPr>
              <a:t> à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Canada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en</a:t>
            </a:r>
            <a:r>
              <a:rPr lang="en-US" sz="1180" dirty="0">
                <a:solidFill>
                  <a:schemeClr val="dk1"/>
                </a:solidFill>
                <a:latin typeface="Calibri" panose="020F0502020204030204" pitchFamily="34" charset="0"/>
                <a:ea typeface="Lato Light"/>
                <a:cs typeface="Calibri" panose="020F0502020204030204" pitchFamily="34" charset="0"/>
                <a:sym typeface="Lato Light"/>
              </a:rPr>
              <a:t> tant que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gestionnaire</a:t>
            </a:r>
            <a:r>
              <a:rPr lang="en-US" sz="1180" dirty="0">
                <a:solidFill>
                  <a:schemeClr val="dk1"/>
                </a:solidFill>
                <a:latin typeface="Calibri" panose="020F0502020204030204" pitchFamily="34" charset="0"/>
                <a:ea typeface="Lato Light"/>
                <a:cs typeface="Calibri" panose="020F0502020204030204" pitchFamily="34" charset="0"/>
                <a:sym typeface="Lato Light"/>
              </a:rPr>
              <a:t> de collection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développeur</a:t>
            </a:r>
            <a:endParaRPr lang="en-US" sz="1180" dirty="0">
              <a:solidFill>
                <a:schemeClr val="dk1"/>
              </a:solidFill>
              <a:latin typeface="Calibri" panose="020F0502020204030204" pitchFamily="34" charset="0"/>
              <a:ea typeface="Lato Light"/>
              <a:cs typeface="Calibri" panose="020F0502020204030204" pitchFamily="34" charset="0"/>
              <a:sym typeface="Lato Light"/>
            </a:endParaRP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Rester</a:t>
            </a:r>
            <a:r>
              <a:rPr lang="en-US" sz="1180" dirty="0">
                <a:solidFill>
                  <a:schemeClr val="dk1"/>
                </a:solidFill>
                <a:latin typeface="Calibri" panose="020F0502020204030204" pitchFamily="34" charset="0"/>
                <a:ea typeface="Lato Light"/>
                <a:cs typeface="Calibri" panose="020F0502020204030204" pitchFamily="34" charset="0"/>
                <a:sym typeface="Lato Light"/>
              </a:rPr>
              <a:t> connecter à OBIS-Canada / Feedback / Wrap-up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7EC774-8757-4F64-8EE1-0CC7B97C4498}"/>
              </a:ext>
            </a:extLst>
          </p:cNvPr>
          <p:cNvSpPr/>
          <p:nvPr>
            <p:custDataLst>
              <p:tags r:id="rId1"/>
            </p:custDataLst>
          </p:nvPr>
        </p:nvSpPr>
        <p:spPr>
          <a:xfrm>
            <a:off x="4281720" y="2122819"/>
            <a:ext cx="3545452" cy="2585323"/>
          </a:xfrm>
          <a:prstGeom prst="rect">
            <a:avLst/>
          </a:prstGeom>
          <a:ln>
            <a:noFill/>
          </a:ln>
        </p:spPr>
        <p:txBody>
          <a:bodyPr wrap="square">
            <a:spAutoFit/>
          </a:bodyPr>
          <a:lstStyle/>
          <a:p>
            <a:pPr defTabSz="685784"/>
            <a:r>
              <a:rPr lang="fr-CA" sz="1350" dirty="0">
                <a:solidFill>
                  <a:schemeClr val="tx1">
                    <a:lumMod val="75000"/>
                    <a:lumOff val="25000"/>
                  </a:schemeClr>
                </a:solidFill>
              </a:rPr>
              <a:t>L’Observatoire global du Saint-Laurent est un organisme à but non lucratif</a:t>
            </a:r>
            <a:r>
              <a:rPr lang="fr-CA" sz="1350" i="1" dirty="0">
                <a:solidFill>
                  <a:schemeClr val="tx1">
                    <a:lumMod val="75000"/>
                    <a:lumOff val="25000"/>
                  </a:schemeClr>
                </a:solidFill>
              </a:rPr>
              <a:t>.</a:t>
            </a:r>
            <a:r>
              <a:rPr lang="fr-CA" sz="1350" dirty="0">
                <a:solidFill>
                  <a:schemeClr val="tx1">
                    <a:lumMod val="75000"/>
                    <a:lumOff val="25000"/>
                  </a:schemeClr>
                </a:solidFill>
              </a:rPr>
              <a:t> Son objectif est d’établir et d’exploiter un centre autonome d’intégration et de diffusion de données et d’informations sur le système global du Saint-Laurent.</a:t>
            </a:r>
          </a:p>
          <a:p>
            <a:pPr defTabSz="685784"/>
            <a:endParaRPr lang="fr-CA" sz="1350" dirty="0">
              <a:solidFill>
                <a:schemeClr val="tx1">
                  <a:lumMod val="75000"/>
                  <a:lumOff val="25000"/>
                </a:schemeClr>
              </a:solidFill>
            </a:endParaRPr>
          </a:p>
          <a:p>
            <a:pPr defTabSz="685784"/>
            <a:r>
              <a:rPr lang="fr-CA" sz="1350" dirty="0">
                <a:solidFill>
                  <a:schemeClr val="tx1">
                    <a:lumMod val="75000"/>
                    <a:lumOff val="25000"/>
                  </a:schemeClr>
                </a:solidFill>
              </a:rPr>
              <a:t>L’OGSL est une organisation neutre, reconnue mondialement. Elle compte actuellement plus de 40 membres qui partagent leurs données et qui supportent sa mission.</a:t>
            </a:r>
          </a:p>
        </p:txBody>
      </p:sp>
      <p:pic>
        <p:nvPicPr>
          <p:cNvPr id="12" name="Picture 11" descr="Logo&#10;&#10;Description automatically generated">
            <a:extLst>
              <a:ext uri="{FF2B5EF4-FFF2-40B4-BE49-F238E27FC236}">
                <a16:creationId xmlns:a16="http://schemas.microsoft.com/office/drawing/2014/main" id="{E13013E9-0F2E-4CD8-91E1-2C947E424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710" y="1020189"/>
            <a:ext cx="1772580" cy="899606"/>
          </a:xfrm>
          <a:prstGeom prst="rect">
            <a:avLst/>
          </a:prstGeom>
        </p:spPr>
      </p:pic>
      <p:pic>
        <p:nvPicPr>
          <p:cNvPr id="13" name="Picture 12">
            <a:extLst>
              <a:ext uri="{FF2B5EF4-FFF2-40B4-BE49-F238E27FC236}">
                <a16:creationId xmlns:a16="http://schemas.microsoft.com/office/drawing/2014/main" id="{69772360-1796-4337-98A1-7CC02F5A4902}"/>
              </a:ext>
            </a:extLst>
          </p:cNvPr>
          <p:cNvPicPr>
            <a:picLocks noChangeAspect="1"/>
          </p:cNvPicPr>
          <p:nvPr/>
        </p:nvPicPr>
        <p:blipFill>
          <a:blip r:embed="rId7"/>
          <a:stretch>
            <a:fillRect/>
          </a:stretch>
        </p:blipFill>
        <p:spPr>
          <a:xfrm>
            <a:off x="899161" y="2122819"/>
            <a:ext cx="3209982" cy="2372956"/>
          </a:xfrm>
          <a:prstGeom prst="rect">
            <a:avLst/>
          </a:prstGeom>
        </p:spPr>
      </p:pic>
      <p:sp>
        <p:nvSpPr>
          <p:cNvPr id="16" name="Arrow: Pentagon 2">
            <a:extLst>
              <a:ext uri="{FF2B5EF4-FFF2-40B4-BE49-F238E27FC236}">
                <a16:creationId xmlns:a16="http://schemas.microsoft.com/office/drawing/2014/main" id="{AA52D679-826D-4697-A741-A807EE364362}"/>
              </a:ext>
            </a:extLst>
          </p:cNvPr>
          <p:cNvSpPr/>
          <p:nvPr>
            <p:custDataLst>
              <p:tags r:id="rId2"/>
            </p:custDataLst>
          </p:nvPr>
        </p:nvSpPr>
        <p:spPr>
          <a:xfrm>
            <a:off x="1250623" y="465516"/>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7" name="TextBox 1">
            <a:extLst>
              <a:ext uri="{FF2B5EF4-FFF2-40B4-BE49-F238E27FC236}">
                <a16:creationId xmlns:a16="http://schemas.microsoft.com/office/drawing/2014/main" id="{9ACD832F-1F47-4683-9F32-64E9D8EF9136}"/>
              </a:ext>
            </a:extLst>
          </p:cNvPr>
          <p:cNvSpPr txBox="1"/>
          <p:nvPr>
            <p:custDataLst>
              <p:tags r:id="rId3"/>
            </p:custDataLst>
          </p:nvPr>
        </p:nvSpPr>
        <p:spPr>
          <a:xfrm>
            <a:off x="1277412" y="509257"/>
            <a:ext cx="2959719" cy="300082"/>
          </a:xfrm>
          <a:prstGeom prst="rect">
            <a:avLst/>
          </a:prstGeom>
          <a:noFill/>
        </p:spPr>
        <p:txBody>
          <a:bodyPr wrap="square" rtlCol="0">
            <a:spAutoFit/>
          </a:bodyPr>
          <a:lstStyle/>
          <a:p>
            <a:pPr defTabSz="685784">
              <a:defRPr/>
            </a:pPr>
            <a:r>
              <a:rPr lang="fr-CA" sz="1350" b="1" dirty="0">
                <a:solidFill>
                  <a:schemeClr val="bg1"/>
                </a:solidFill>
                <a:ea typeface="+mn-ea"/>
              </a:rPr>
              <a:t>À propos de l’OGSL</a:t>
            </a:r>
          </a:p>
        </p:txBody>
      </p:sp>
      <p:sp>
        <p:nvSpPr>
          <p:cNvPr id="2" name="ZoneTexte 1">
            <a:extLst>
              <a:ext uri="{FF2B5EF4-FFF2-40B4-BE49-F238E27FC236}">
                <a16:creationId xmlns:a16="http://schemas.microsoft.com/office/drawing/2014/main" id="{4E516A68-BD6D-4802-933B-501FA0046E0A}"/>
              </a:ext>
            </a:extLst>
          </p:cNvPr>
          <p:cNvSpPr txBox="1"/>
          <p:nvPr/>
        </p:nvSpPr>
        <p:spPr>
          <a:xfrm>
            <a:off x="985450" y="4449577"/>
            <a:ext cx="3209982" cy="184666"/>
          </a:xfrm>
          <a:prstGeom prst="rect">
            <a:avLst/>
          </a:prstGeom>
          <a:noFill/>
        </p:spPr>
        <p:txBody>
          <a:bodyPr wrap="square" rtlCol="0">
            <a:spAutoFit/>
          </a:bodyPr>
          <a:lstStyle/>
          <a:p>
            <a:r>
              <a:rPr lang="fr-CA" sz="600" dirty="0"/>
              <a:t>https://visibleearth.nasa.gov/images/115675/ice-at-the-mouth-of-the-st-lawrence-river</a:t>
            </a:r>
          </a:p>
        </p:txBody>
      </p:sp>
    </p:spTree>
    <p:extLst>
      <p:ext uri="{BB962C8B-B14F-4D97-AF65-F5344CB8AC3E}">
        <p14:creationId xmlns:p14="http://schemas.microsoft.com/office/powerpoint/2010/main" val="3052635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7986289-8865-4F3E-AE56-3593DB33B7A0}"/>
              </a:ext>
            </a:extLst>
          </p:cNvPr>
          <p:cNvGrpSpPr/>
          <p:nvPr/>
        </p:nvGrpSpPr>
        <p:grpSpPr>
          <a:xfrm>
            <a:off x="2853154" y="2357026"/>
            <a:ext cx="2925419" cy="1533556"/>
            <a:chOff x="2327625" y="1851670"/>
            <a:chExt cx="3900559" cy="2044741"/>
          </a:xfrm>
        </p:grpSpPr>
        <p:grpSp>
          <p:nvGrpSpPr>
            <p:cNvPr id="21" name="Group 20">
              <a:extLst>
                <a:ext uri="{FF2B5EF4-FFF2-40B4-BE49-F238E27FC236}">
                  <a16:creationId xmlns:a16="http://schemas.microsoft.com/office/drawing/2014/main" id="{317DB3E4-073C-48D5-B101-CE45DDE5685B}"/>
                </a:ext>
              </a:extLst>
            </p:cNvPr>
            <p:cNvGrpSpPr/>
            <p:nvPr/>
          </p:nvGrpSpPr>
          <p:grpSpPr>
            <a:xfrm>
              <a:off x="2339752" y="1851670"/>
              <a:ext cx="3888432" cy="2044741"/>
              <a:chOff x="1746392" y="2146506"/>
              <a:chExt cx="3888432" cy="2044741"/>
            </a:xfrm>
          </p:grpSpPr>
          <p:cxnSp>
            <p:nvCxnSpPr>
              <p:cNvPr id="78" name="Connecteur droit avec flèche 77"/>
              <p:cNvCxnSpPr/>
              <p:nvPr/>
            </p:nvCxnSpPr>
            <p:spPr>
              <a:xfrm>
                <a:off x="3380056" y="3146224"/>
                <a:ext cx="2254768" cy="2112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a:cxnSpLocks/>
              </p:cNvCxnSpPr>
              <p:nvPr/>
            </p:nvCxnSpPr>
            <p:spPr>
              <a:xfrm>
                <a:off x="3192159" y="2146506"/>
                <a:ext cx="187897" cy="102084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flipH="1">
                <a:off x="3138902" y="3146224"/>
                <a:ext cx="241155" cy="104334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p:cNvCxnSpPr>
              <p:nvPr/>
            </p:nvCxnSpPr>
            <p:spPr>
              <a:xfrm>
                <a:off x="1746392" y="2875840"/>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a:cxnSpLocks/>
              </p:cNvCxnSpPr>
              <p:nvPr/>
            </p:nvCxnSpPr>
            <p:spPr>
              <a:xfrm>
                <a:off x="1746392" y="2146506"/>
                <a:ext cx="1460379"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p:cNvCxnSpPr>
              <p:nvPr/>
            </p:nvCxnSpPr>
            <p:spPr>
              <a:xfrm>
                <a:off x="1758461" y="4187591"/>
                <a:ext cx="1393858" cy="365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8" name="Connecteur droit 89">
              <a:extLst>
                <a:ext uri="{FF2B5EF4-FFF2-40B4-BE49-F238E27FC236}">
                  <a16:creationId xmlns:a16="http://schemas.microsoft.com/office/drawing/2014/main" id="{7D0D7676-85A2-43C3-B151-59C8B77CDD43}"/>
                </a:ext>
              </a:extLst>
            </p:cNvPr>
            <p:cNvCxnSpPr>
              <a:cxnSpLocks/>
            </p:cNvCxnSpPr>
            <p:nvPr/>
          </p:nvCxnSpPr>
          <p:spPr>
            <a:xfrm>
              <a:off x="2327625" y="3163421"/>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6" name="Picture 11" descr="Wi-Fi"/>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0800000">
            <a:off x="6398106" y="3504028"/>
            <a:ext cx="665834" cy="66583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Users"/>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bwMode="auto">
          <a:xfrm>
            <a:off x="7067727" y="3733448"/>
            <a:ext cx="342559" cy="34255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2202801-122F-4A7A-AF82-CD6BD8DDD785}"/>
              </a:ext>
            </a:extLst>
          </p:cNvPr>
          <p:cNvGrpSpPr/>
          <p:nvPr/>
        </p:nvGrpSpPr>
        <p:grpSpPr>
          <a:xfrm>
            <a:off x="1365226" y="2217595"/>
            <a:ext cx="1488031" cy="1968838"/>
            <a:chOff x="421386" y="1933823"/>
            <a:chExt cx="1961606" cy="2625118"/>
          </a:xfrm>
        </p:grpSpPr>
        <p:grpSp>
          <p:nvGrpSpPr>
            <p:cNvPr id="77" name="Groupe 76"/>
            <p:cNvGrpSpPr/>
            <p:nvPr/>
          </p:nvGrpSpPr>
          <p:grpSpPr>
            <a:xfrm>
              <a:off x="444217" y="1937124"/>
              <a:ext cx="1938775" cy="2621817"/>
              <a:chOff x="99556" y="500009"/>
              <a:chExt cx="2040685" cy="3231560"/>
            </a:xfrm>
          </p:grpSpPr>
          <p:sp>
            <p:nvSpPr>
              <p:cNvPr id="96" name="Rectangle 95"/>
              <p:cNvSpPr/>
              <p:nvPr/>
            </p:nvSpPr>
            <p:spPr>
              <a:xfrm>
                <a:off x="99556" y="620860"/>
                <a:ext cx="1653059" cy="3110709"/>
              </a:xfrm>
              <a:prstGeom prst="rect">
                <a:avLst/>
              </a:prstGeom>
            </p:spPr>
            <p:txBody>
              <a:bodyPr wrap="none">
                <a:spAutoFit/>
              </a:bodyPr>
              <a:lstStyle/>
              <a:p>
                <a:pPr defTabSz="685784"/>
                <a:r>
                  <a:rPr lang="en-CA" sz="1050" dirty="0">
                    <a:solidFill>
                      <a:prstClr val="black">
                        <a:lumMod val="75000"/>
                        <a:lumOff val="25000"/>
                      </a:prstClr>
                    </a:solidFill>
                    <a:latin typeface="Calibri"/>
                  </a:rPr>
                  <a:t>Centres de </a:t>
                </a:r>
                <a:br>
                  <a:rPr lang="en-CA" sz="1050" dirty="0">
                    <a:solidFill>
                      <a:prstClr val="black">
                        <a:lumMod val="75000"/>
                        <a:lumOff val="25000"/>
                      </a:prstClr>
                    </a:solidFill>
                    <a:latin typeface="Calibri"/>
                  </a:rPr>
                </a:br>
                <a:r>
                  <a:rPr lang="en-CA" sz="1050" dirty="0">
                    <a:solidFill>
                      <a:prstClr val="black">
                        <a:lumMod val="75000"/>
                        <a:lumOff val="25000"/>
                      </a:prstClr>
                    </a:solidFill>
                    <a:latin typeface="Calibri"/>
                  </a:rPr>
                  <a:t>recherche</a:t>
                </a:r>
              </a:p>
              <a:p>
                <a:pPr defTabSz="685784"/>
                <a:endParaRPr lang="en-CA"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provinciaux</a:t>
                </a:r>
              </a:p>
              <a:p>
                <a:pPr defTabSz="685784"/>
                <a:endParaRPr lang="fr-FR"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fédéraux</a:t>
                </a:r>
              </a:p>
              <a:p>
                <a:pPr defTabSz="685784"/>
                <a:endParaRPr lang="fr-FR" sz="1050" dirty="0">
                  <a:solidFill>
                    <a:prstClr val="black">
                      <a:lumMod val="75000"/>
                      <a:lumOff val="25000"/>
                    </a:prstClr>
                  </a:solidFill>
                  <a:latin typeface="Calibri"/>
                </a:endParaRPr>
              </a:p>
              <a:p>
                <a:pPr defTabSz="685784"/>
                <a:r>
                  <a:rPr lang="fr-CA" sz="1050" dirty="0">
                    <a:solidFill>
                      <a:prstClr val="black">
                        <a:lumMod val="75000"/>
                        <a:lumOff val="25000"/>
                      </a:prstClr>
                    </a:solidFill>
                    <a:latin typeface="Calibri"/>
                  </a:rPr>
                  <a:t>Université, ONG… </a:t>
                </a:r>
                <a:endParaRPr lang="fr-FR" sz="1050" dirty="0">
                  <a:solidFill>
                    <a:prstClr val="black">
                      <a:lumMod val="75000"/>
                      <a:lumOff val="25000"/>
                    </a:prstClr>
                  </a:solidFill>
                  <a:latin typeface="Calibri"/>
                </a:endParaRPr>
              </a:p>
              <a:p>
                <a:pPr defTabSz="685784"/>
                <a:endParaRPr lang="fr-CA" sz="1200" dirty="0">
                  <a:latin typeface="Calibri"/>
                </a:endParaRPr>
              </a:p>
            </p:txBody>
          </p:sp>
          <p:pic>
            <p:nvPicPr>
              <p:cNvPr id="97"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181803"/>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132045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50000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931791"/>
                <a:ext cx="576064" cy="576064"/>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Rectangle 93"/>
            <p:cNvSpPr/>
            <p:nvPr/>
          </p:nvSpPr>
          <p:spPr>
            <a:xfrm>
              <a:off x="421386" y="1933823"/>
              <a:ext cx="1946955" cy="2460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FR" sz="1350">
                <a:solidFill>
                  <a:prstClr val="white"/>
                </a:solidFill>
                <a:latin typeface="Calibri"/>
              </a:endParaRPr>
            </a:p>
          </p:txBody>
        </p:sp>
      </p:grpSp>
      <p:grpSp>
        <p:nvGrpSpPr>
          <p:cNvPr id="19" name="Group 18">
            <a:extLst>
              <a:ext uri="{FF2B5EF4-FFF2-40B4-BE49-F238E27FC236}">
                <a16:creationId xmlns:a16="http://schemas.microsoft.com/office/drawing/2014/main" id="{6F990F04-8D01-4867-B9D7-AB9C8510A6A4}"/>
              </a:ext>
            </a:extLst>
          </p:cNvPr>
          <p:cNvGrpSpPr/>
          <p:nvPr/>
        </p:nvGrpSpPr>
        <p:grpSpPr>
          <a:xfrm>
            <a:off x="1143000" y="1676197"/>
            <a:ext cx="7137031" cy="274717"/>
            <a:chOff x="0" y="1270490"/>
            <a:chExt cx="9516041" cy="366289"/>
          </a:xfrm>
        </p:grpSpPr>
        <p:sp>
          <p:nvSpPr>
            <p:cNvPr id="17" name="Rectangle 16">
              <a:extLst>
                <a:ext uri="{FF2B5EF4-FFF2-40B4-BE49-F238E27FC236}">
                  <a16:creationId xmlns:a16="http://schemas.microsoft.com/office/drawing/2014/main" id="{C728546C-D017-4897-8197-653319F0AFE2}"/>
                </a:ext>
              </a:extLst>
            </p:cNvPr>
            <p:cNvSpPr/>
            <p:nvPr/>
          </p:nvSpPr>
          <p:spPr>
            <a:xfrm>
              <a:off x="0" y="1270490"/>
              <a:ext cx="9144000" cy="346266"/>
            </a:xfrm>
            <a:prstGeom prst="rect">
              <a:avLst/>
            </a:prstGeom>
            <a:solidFill>
              <a:srgbClr val="102836"/>
            </a:solidFill>
            <a:ln>
              <a:solidFill>
                <a:srgbClr val="142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350" dirty="0">
                <a:solidFill>
                  <a:prstClr val="white"/>
                </a:solidFill>
                <a:latin typeface="Calibri"/>
              </a:endParaRPr>
            </a:p>
          </p:txBody>
        </p:sp>
        <p:sp>
          <p:nvSpPr>
            <p:cNvPr id="95" name="Text Box 12"/>
            <p:cNvSpPr txBox="1">
              <a:spLocks noChangeArrowheads="1"/>
            </p:cNvSpPr>
            <p:nvPr>
              <p:custDataLst>
                <p:tags r:id="rId4"/>
              </p:custDataLst>
            </p:nvPr>
          </p:nvSpPr>
          <p:spPr bwMode="auto">
            <a:xfrm>
              <a:off x="584311" y="1298225"/>
              <a:ext cx="8931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685784" eaLnBrk="1" hangingPunct="1"/>
              <a:r>
                <a:rPr lang="en-CA" sz="1050" b="1" dirty="0">
                  <a:solidFill>
                    <a:prstClr val="white"/>
                  </a:solidFill>
                  <a:latin typeface="Calibri"/>
                </a:rPr>
                <a:t>Base de </a:t>
              </a:r>
              <a:r>
                <a:rPr lang="en-CA" sz="1050" b="1" dirty="0" err="1">
                  <a:solidFill>
                    <a:prstClr val="white"/>
                  </a:solidFill>
                  <a:latin typeface="Calibri"/>
                </a:rPr>
                <a:t>données</a:t>
              </a:r>
              <a:r>
                <a:rPr lang="en-CA" sz="1050" b="1" dirty="0">
                  <a:solidFill>
                    <a:prstClr val="white"/>
                  </a:solidFill>
                  <a:latin typeface="Calibri"/>
                </a:rPr>
                <a:t> members </a:t>
              </a:r>
              <a:r>
                <a:rPr lang="en-CA" sz="1050" b="1" dirty="0">
                  <a:solidFill>
                    <a:srgbClr val="00ADEF"/>
                  </a:solidFill>
                  <a:latin typeface="Calibri"/>
                </a:rPr>
                <a:t>»</a:t>
              </a:r>
              <a:r>
                <a:rPr lang="en-CA" sz="1050" b="1" dirty="0">
                  <a:solidFill>
                    <a:prstClr val="white"/>
                  </a:solidFill>
                  <a:latin typeface="Calibri"/>
                </a:rPr>
                <a:t> Services Web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Accès</a:t>
              </a:r>
              <a:r>
                <a:rPr lang="en-CA" sz="1050" b="1" dirty="0">
                  <a:solidFill>
                    <a:prstClr val="white"/>
                  </a:solidFill>
                  <a:latin typeface="Calibri"/>
                </a:rPr>
                <a:t> aux </a:t>
              </a:r>
              <a:r>
                <a:rPr lang="en-CA" sz="1050" b="1" dirty="0" err="1">
                  <a:solidFill>
                    <a:prstClr val="white"/>
                  </a:solidFill>
                  <a:latin typeface="Calibri"/>
                </a:rPr>
                <a:t>données</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Intégration</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fr-FR" sz="1050" b="1" dirty="0">
                  <a:solidFill>
                    <a:prstClr val="white"/>
                  </a:solidFill>
                  <a:latin typeface="Calibri"/>
                </a:rPr>
                <a:t>Applications Web</a:t>
              </a:r>
            </a:p>
          </p:txBody>
        </p:sp>
      </p:grpSp>
      <p:sp>
        <p:nvSpPr>
          <p:cNvPr id="3" name="Rectangle 2"/>
          <p:cNvSpPr/>
          <p:nvPr>
            <p:custDataLst>
              <p:tags r:id="rId1"/>
            </p:custDataLst>
          </p:nvPr>
        </p:nvSpPr>
        <p:spPr>
          <a:xfrm>
            <a:off x="1286410" y="982039"/>
            <a:ext cx="6615953" cy="646331"/>
          </a:xfrm>
          <a:prstGeom prst="rect">
            <a:avLst/>
          </a:prstGeom>
        </p:spPr>
        <p:txBody>
          <a:bodyPr wrap="square">
            <a:spAutoFit/>
          </a:bodyPr>
          <a:lstStyle/>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Un </a:t>
            </a:r>
            <a:r>
              <a:rPr lang="fr-CA" sz="1200" b="1" dirty="0">
                <a:solidFill>
                  <a:schemeClr val="tx1">
                    <a:lumMod val="75000"/>
                    <a:lumOff val="25000"/>
                  </a:schemeClr>
                </a:solidFill>
                <a:latin typeface="Calibri"/>
              </a:rPr>
              <a:t>accès intégré </a:t>
            </a:r>
            <a:r>
              <a:rPr lang="fr-CA" sz="1200" dirty="0">
                <a:solidFill>
                  <a:schemeClr val="tx1">
                    <a:lumMod val="75000"/>
                    <a:lumOff val="25000"/>
                  </a:schemeClr>
                </a:solidFill>
                <a:latin typeface="Calibri"/>
              </a:rPr>
              <a:t>aux données scientifiques pour en permettre la réutilisation</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Des données qui incluent les rivières, l’estuaire, le golfe et les cours d’eau adjacents</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Inclus des données géospatiales, physiques, chimiques, biologiques, socio-économiques</a:t>
            </a:r>
          </a:p>
        </p:txBody>
      </p:sp>
      <p:cxnSp>
        <p:nvCxnSpPr>
          <p:cNvPr id="8" name="Connector: Elbow 7">
            <a:extLst>
              <a:ext uri="{FF2B5EF4-FFF2-40B4-BE49-F238E27FC236}">
                <a16:creationId xmlns:a16="http://schemas.microsoft.com/office/drawing/2014/main" id="{6AFDC465-4F14-4E21-9967-219B7E33CE41}"/>
              </a:ext>
            </a:extLst>
          </p:cNvPr>
          <p:cNvCxnSpPr>
            <a:cxnSpLocks/>
            <a:stCxn id="96" idx="2"/>
          </p:cNvCxnSpPr>
          <p:nvPr/>
        </p:nvCxnSpPr>
        <p:spPr>
          <a:xfrm rot="5400000" flipH="1" flipV="1">
            <a:off x="3416582" y="1861635"/>
            <a:ext cx="886436" cy="3763159"/>
          </a:xfrm>
          <a:prstGeom prst="bentConnector4">
            <a:avLst>
              <a:gd name="adj1" fmla="val -25789"/>
              <a:gd name="adj2" fmla="val 57915"/>
            </a:avLst>
          </a:prstGeom>
          <a:ln w="28575">
            <a:solidFill>
              <a:schemeClr val="bg1">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FFE4CAF-6007-4865-BC3A-A27D9BABC5B4}"/>
              </a:ext>
            </a:extLst>
          </p:cNvPr>
          <p:cNvGrpSpPr/>
          <p:nvPr/>
        </p:nvGrpSpPr>
        <p:grpSpPr>
          <a:xfrm>
            <a:off x="3046650" y="2083529"/>
            <a:ext cx="485696" cy="485696"/>
            <a:chOff x="2521804" y="1929362"/>
            <a:chExt cx="647595" cy="647595"/>
          </a:xfrm>
        </p:grpSpPr>
        <p:pic>
          <p:nvPicPr>
            <p:cNvPr id="86" name="Picture 6" descr="Cloud"/>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Gears">
              <a:extLst>
                <a:ext uri="{FF2B5EF4-FFF2-40B4-BE49-F238E27FC236}">
                  <a16:creationId xmlns:a16="http://schemas.microsoft.com/office/drawing/2014/main" id="{DB324EF0-9AD0-4E40-B2B6-C16D123AD3C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A6D23E47-118D-4ED9-A61A-D3B526C56C66}"/>
              </a:ext>
            </a:extLst>
          </p:cNvPr>
          <p:cNvGrpSpPr/>
          <p:nvPr/>
        </p:nvGrpSpPr>
        <p:grpSpPr>
          <a:xfrm>
            <a:off x="3047058" y="2617735"/>
            <a:ext cx="485696" cy="485696"/>
            <a:chOff x="2521804" y="1929362"/>
            <a:chExt cx="647595" cy="647595"/>
          </a:xfrm>
        </p:grpSpPr>
        <p:pic>
          <p:nvPicPr>
            <p:cNvPr id="43" name="Picture 6" descr="Cloud">
              <a:extLst>
                <a:ext uri="{FF2B5EF4-FFF2-40B4-BE49-F238E27FC236}">
                  <a16:creationId xmlns:a16="http://schemas.microsoft.com/office/drawing/2014/main" id="{7E46C6E3-91B9-4B99-A117-FE99818686F6}"/>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Gears">
              <a:extLst>
                <a:ext uri="{FF2B5EF4-FFF2-40B4-BE49-F238E27FC236}">
                  <a16:creationId xmlns:a16="http://schemas.microsoft.com/office/drawing/2014/main" id="{92CDFF29-FA9F-40A5-9F20-699305AC942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F0075-6FCF-494C-A2D4-D35CA24957BB}"/>
              </a:ext>
            </a:extLst>
          </p:cNvPr>
          <p:cNvGrpSpPr/>
          <p:nvPr/>
        </p:nvGrpSpPr>
        <p:grpSpPr>
          <a:xfrm>
            <a:off x="3046650" y="3057145"/>
            <a:ext cx="485696" cy="485696"/>
            <a:chOff x="2521804" y="1929362"/>
            <a:chExt cx="647595" cy="647595"/>
          </a:xfrm>
        </p:grpSpPr>
        <p:pic>
          <p:nvPicPr>
            <p:cNvPr id="46" name="Picture 6" descr="Cloud">
              <a:extLst>
                <a:ext uri="{FF2B5EF4-FFF2-40B4-BE49-F238E27FC236}">
                  <a16:creationId xmlns:a16="http://schemas.microsoft.com/office/drawing/2014/main" id="{A7BFF4F4-EB13-4A66-91B2-CD7F2265E7DD}"/>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Gears">
              <a:extLst>
                <a:ext uri="{FF2B5EF4-FFF2-40B4-BE49-F238E27FC236}">
                  <a16:creationId xmlns:a16="http://schemas.microsoft.com/office/drawing/2014/main" id="{E5A045F3-3694-4FC4-82BE-1F940B64A21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82CEDC6E-9BE5-4814-823E-37DC928F3C07}"/>
              </a:ext>
            </a:extLst>
          </p:cNvPr>
          <p:cNvGrpSpPr/>
          <p:nvPr/>
        </p:nvGrpSpPr>
        <p:grpSpPr>
          <a:xfrm>
            <a:off x="3055007" y="3604514"/>
            <a:ext cx="485696" cy="485696"/>
            <a:chOff x="2521804" y="1929362"/>
            <a:chExt cx="647595" cy="647595"/>
          </a:xfrm>
        </p:grpSpPr>
        <p:pic>
          <p:nvPicPr>
            <p:cNvPr id="49" name="Picture 6" descr="Cloud">
              <a:extLst>
                <a:ext uri="{FF2B5EF4-FFF2-40B4-BE49-F238E27FC236}">
                  <a16:creationId xmlns:a16="http://schemas.microsoft.com/office/drawing/2014/main" id="{FC2EB558-6700-4839-92C6-DCF2DBD82BFC}"/>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Gears">
              <a:extLst>
                <a:ext uri="{FF2B5EF4-FFF2-40B4-BE49-F238E27FC236}">
                  <a16:creationId xmlns:a16="http://schemas.microsoft.com/office/drawing/2014/main" id="{5E34129B-13C6-4FBB-AA71-38005BFCBF6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ECEA7FB-1938-44C4-894A-EF5B37436A99}"/>
              </a:ext>
            </a:extLst>
          </p:cNvPr>
          <p:cNvGrpSpPr/>
          <p:nvPr/>
        </p:nvGrpSpPr>
        <p:grpSpPr>
          <a:xfrm>
            <a:off x="5999699" y="2193613"/>
            <a:ext cx="1326608" cy="1450509"/>
            <a:chOff x="5716673" y="1660523"/>
            <a:chExt cx="1562861" cy="1829671"/>
          </a:xfrm>
        </p:grpSpPr>
        <p:pic>
          <p:nvPicPr>
            <p:cNvPr id="74" name="Image 73"/>
            <p:cNvPicPr>
              <a:picLocks noChangeAspect="1"/>
            </p:cNvPicPr>
            <p:nvPr/>
          </p:nvPicPr>
          <p:blipFill rotWithShape="1">
            <a:blip r:embed="rId16">
              <a:extLst>
                <a:ext uri="{28A0092B-C50C-407E-A947-70E740481C1C}">
                  <a14:useLocalDpi xmlns:a14="http://schemas.microsoft.com/office/drawing/2010/main" val="0"/>
                </a:ext>
              </a:extLst>
            </a:blip>
            <a:srcRect t="15228" r="22773"/>
            <a:stretch/>
          </p:blipFill>
          <p:spPr>
            <a:xfrm>
              <a:off x="5716673" y="1660523"/>
              <a:ext cx="1562861" cy="1829671"/>
            </a:xfrm>
            <a:prstGeom prst="rect">
              <a:avLst/>
            </a:prstGeom>
            <a:ln>
              <a:noFill/>
            </a:ln>
            <a:effectLst>
              <a:outerShdw blurRad="292100" dist="139700" dir="2700000" algn="tl" rotWithShape="0">
                <a:srgbClr val="333333">
                  <a:alpha val="65000"/>
                </a:srgbClr>
              </a:outerShdw>
            </a:effectLst>
          </p:spPr>
        </p:pic>
        <p:pic>
          <p:nvPicPr>
            <p:cNvPr id="13" name="Picture 12" descr="A close up of a map&#10;&#10;Description generated with high confidence">
              <a:extLst>
                <a:ext uri="{FF2B5EF4-FFF2-40B4-BE49-F238E27FC236}">
                  <a16:creationId xmlns:a16="http://schemas.microsoft.com/office/drawing/2014/main" id="{A31CC720-32F7-4779-A9D5-5508131D409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34895" y="2141030"/>
              <a:ext cx="1144639" cy="837849"/>
            </a:xfrm>
            <a:prstGeom prst="rect">
              <a:avLst/>
            </a:prstGeom>
            <a:ln>
              <a:noFill/>
            </a:ln>
            <a:effectLst>
              <a:outerShdw blurRad="292100" dist="139700" dir="2700000" algn="tl" rotWithShape="0">
                <a:srgbClr val="333333">
                  <a:alpha val="65000"/>
                </a:srgbClr>
              </a:outerShdw>
            </a:effectLst>
          </p:spPr>
        </p:pic>
      </p:grpSp>
      <p:sp>
        <p:nvSpPr>
          <p:cNvPr id="52" name="Rectangle 51">
            <a:extLst>
              <a:ext uri="{FF2B5EF4-FFF2-40B4-BE49-F238E27FC236}">
                <a16:creationId xmlns:a16="http://schemas.microsoft.com/office/drawing/2014/main" id="{37D1B135-FB1F-45DE-AE13-515B87EEC71A}"/>
              </a:ext>
            </a:extLst>
          </p:cNvPr>
          <p:cNvSpPr/>
          <p:nvPr/>
        </p:nvSpPr>
        <p:spPr>
          <a:xfrm>
            <a:off x="2949348" y="4079952"/>
            <a:ext cx="1241782" cy="253916"/>
          </a:xfrm>
          <a:prstGeom prst="rect">
            <a:avLst/>
          </a:prstGeom>
        </p:spPr>
        <p:txBody>
          <a:bodyPr wrap="square">
            <a:spAutoFit/>
          </a:bodyPr>
          <a:lstStyle/>
          <a:p>
            <a:pPr defTabSz="685784"/>
            <a:r>
              <a:rPr lang="en-CA" sz="1050" b="1" dirty="0" err="1">
                <a:solidFill>
                  <a:prstClr val="black">
                    <a:lumMod val="50000"/>
                    <a:lumOff val="50000"/>
                  </a:prstClr>
                </a:solidFill>
                <a:latin typeface="Calibri"/>
              </a:rPr>
              <a:t>Transfert</a:t>
            </a:r>
            <a:r>
              <a:rPr lang="en-CA" sz="1050" b="1" dirty="0">
                <a:solidFill>
                  <a:prstClr val="black">
                    <a:lumMod val="50000"/>
                    <a:lumOff val="50000"/>
                  </a:prstClr>
                </a:solidFill>
                <a:latin typeface="Calibri"/>
              </a:rPr>
              <a:t> Direct</a:t>
            </a:r>
            <a:endParaRPr lang="fr-FR" sz="1050" b="1" dirty="0">
              <a:solidFill>
                <a:prstClr val="black">
                  <a:lumMod val="50000"/>
                  <a:lumOff val="50000"/>
                </a:prstClr>
              </a:solidFill>
              <a:latin typeface="Calibri"/>
            </a:endParaRPr>
          </a:p>
        </p:txBody>
      </p:sp>
      <p:pic>
        <p:nvPicPr>
          <p:cNvPr id="101" name="Picture 10" descr="Users">
            <a:extLst>
              <a:ext uri="{FF2B5EF4-FFF2-40B4-BE49-F238E27FC236}">
                <a16:creationId xmlns:a16="http://schemas.microsoft.com/office/drawing/2014/main" id="{008C4214-1E70-4B31-99E0-B55ED3ED12FE}"/>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073083" y="3665667"/>
            <a:ext cx="342559" cy="34255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Users">
            <a:extLst>
              <a:ext uri="{FF2B5EF4-FFF2-40B4-BE49-F238E27FC236}">
                <a16:creationId xmlns:a16="http://schemas.microsoft.com/office/drawing/2014/main" id="{8CEBEA4C-4B0D-4AB3-9BC6-145BD427C639}"/>
              </a:ext>
            </a:extLst>
          </p:cNvPr>
          <p:cNvPicPr>
            <a:picLocks noChangeAspect="1" noChangeArrowheads="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bwMode="auto">
          <a:xfrm>
            <a:off x="6215742" y="3916855"/>
            <a:ext cx="342559" cy="342559"/>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eur droit avec flèche 77">
            <a:extLst>
              <a:ext uri="{FF2B5EF4-FFF2-40B4-BE49-F238E27FC236}">
                <a16:creationId xmlns:a16="http://schemas.microsoft.com/office/drawing/2014/main" id="{2741AD1D-9B3B-47D4-9C08-53E90CDBF8A5}"/>
              </a:ext>
            </a:extLst>
          </p:cNvPr>
          <p:cNvCxnSpPr>
            <a:cxnSpLocks/>
          </p:cNvCxnSpPr>
          <p:nvPr/>
        </p:nvCxnSpPr>
        <p:spPr>
          <a:xfrm flipH="1">
            <a:off x="4930632" y="4037258"/>
            <a:ext cx="983686"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5ABBD7E8-3605-45C3-891B-F0FFE4F28D6C}"/>
              </a:ext>
            </a:extLst>
          </p:cNvPr>
          <p:cNvSpPr/>
          <p:nvPr/>
        </p:nvSpPr>
        <p:spPr>
          <a:xfrm>
            <a:off x="4744222" y="3827537"/>
            <a:ext cx="1520255" cy="253916"/>
          </a:xfrm>
          <a:prstGeom prst="rect">
            <a:avLst/>
          </a:prstGeom>
        </p:spPr>
        <p:txBody>
          <a:bodyPr wrap="square">
            <a:spAutoFit/>
          </a:bodyPr>
          <a:lstStyle/>
          <a:p>
            <a:pPr defTabSz="685784"/>
            <a:r>
              <a:rPr lang="en-CA" sz="1050" b="1" dirty="0">
                <a:solidFill>
                  <a:prstClr val="black">
                    <a:lumMod val="50000"/>
                    <a:lumOff val="50000"/>
                  </a:prstClr>
                </a:solidFill>
                <a:latin typeface="Calibri"/>
              </a:rPr>
              <a:t>Boucle de </a:t>
            </a:r>
            <a:r>
              <a:rPr lang="en-CA" sz="1050" b="1" dirty="0" err="1">
                <a:solidFill>
                  <a:prstClr val="black">
                    <a:lumMod val="50000"/>
                    <a:lumOff val="50000"/>
                  </a:prstClr>
                </a:solidFill>
                <a:latin typeface="Calibri"/>
              </a:rPr>
              <a:t>rétroaction</a:t>
            </a:r>
            <a:endParaRPr lang="fr-FR" sz="1050" b="1" dirty="0">
              <a:solidFill>
                <a:prstClr val="black">
                  <a:lumMod val="50000"/>
                  <a:lumOff val="50000"/>
                </a:prstClr>
              </a:solidFill>
              <a:latin typeface="Calibri"/>
            </a:endParaRPr>
          </a:p>
        </p:txBody>
      </p:sp>
      <p:sp>
        <p:nvSpPr>
          <p:cNvPr id="56" name="Arrow: Pentagon 2">
            <a:extLst>
              <a:ext uri="{FF2B5EF4-FFF2-40B4-BE49-F238E27FC236}">
                <a16:creationId xmlns:a16="http://schemas.microsoft.com/office/drawing/2014/main" id="{1472BBAE-87E3-4CB8-B22C-BDFEE372B802}"/>
              </a:ext>
            </a:extLst>
          </p:cNvPr>
          <p:cNvSpPr/>
          <p:nvPr>
            <p:custDataLst>
              <p:tags r:id="rId2"/>
            </p:custDataLst>
          </p:nvPr>
        </p:nvSpPr>
        <p:spPr>
          <a:xfrm>
            <a:off x="1264024" y="462004"/>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57" name="TextBox 1">
            <a:extLst>
              <a:ext uri="{FF2B5EF4-FFF2-40B4-BE49-F238E27FC236}">
                <a16:creationId xmlns:a16="http://schemas.microsoft.com/office/drawing/2014/main" id="{ED9D1C8A-95DD-4531-9BDD-48A5C18C6C20}"/>
              </a:ext>
            </a:extLst>
          </p:cNvPr>
          <p:cNvSpPr txBox="1"/>
          <p:nvPr>
            <p:custDataLst>
              <p:tags r:id="rId3"/>
            </p:custDataLst>
          </p:nvPr>
        </p:nvSpPr>
        <p:spPr>
          <a:xfrm>
            <a:off x="1290812" y="505745"/>
            <a:ext cx="2959719" cy="300082"/>
          </a:xfrm>
          <a:prstGeom prst="rect">
            <a:avLst/>
          </a:prstGeom>
          <a:noFill/>
        </p:spPr>
        <p:txBody>
          <a:bodyPr wrap="square" rtlCol="0">
            <a:spAutoFit/>
          </a:bodyPr>
          <a:lstStyle/>
          <a:p>
            <a:pPr defTabSz="685784"/>
            <a:r>
              <a:rPr lang="fr-CA" sz="1350" b="1" dirty="0">
                <a:solidFill>
                  <a:schemeClr val="bg1"/>
                </a:solidFill>
              </a:rPr>
              <a:t>Comment l’OGSL fonctionne</a:t>
            </a:r>
          </a:p>
        </p:txBody>
      </p:sp>
      <p:pic>
        <p:nvPicPr>
          <p:cNvPr id="59" name="Picture 58" descr="Logo&#10;&#10;Description automatically generated">
            <a:extLst>
              <a:ext uri="{FF2B5EF4-FFF2-40B4-BE49-F238E27FC236}">
                <a16:creationId xmlns:a16="http://schemas.microsoft.com/office/drawing/2014/main" id="{148EB121-4AA3-4AE1-8794-EB6BE2AE300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94386" y="2811614"/>
            <a:ext cx="845424" cy="425946"/>
          </a:xfrm>
          <a:prstGeom prst="rect">
            <a:avLst/>
          </a:prstGeom>
        </p:spPr>
      </p:pic>
    </p:spTree>
    <p:extLst>
      <p:ext uri="{BB962C8B-B14F-4D97-AF65-F5344CB8AC3E}">
        <p14:creationId xmlns:p14="http://schemas.microsoft.com/office/powerpoint/2010/main" val="245930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B5CE98A-9115-48A7-B6D9-A84199878F57}"/>
              </a:ext>
            </a:extLst>
          </p:cNvPr>
          <p:cNvSpPr>
            <a:spLocks noGrp="1"/>
          </p:cNvSpPr>
          <p:nvPr>
            <p:ph type="sldNum" sz="quarter" idx="12"/>
          </p:nvPr>
        </p:nvSpPr>
        <p:spPr/>
        <p:txBody>
          <a:bodyPr/>
          <a:lstStyle/>
          <a:p>
            <a:fld id="{2CA4EE30-128A-4C0C-A90E-692C8C768172}" type="slidenum">
              <a:rPr lang="fr-CA" smtClean="0"/>
              <a:t>8</a:t>
            </a:fld>
            <a:endParaRPr lang="fr-CA"/>
          </a:p>
        </p:txBody>
      </p:sp>
      <p:pic>
        <p:nvPicPr>
          <p:cNvPr id="3074" name="Picture 2">
            <a:extLst>
              <a:ext uri="{FF2B5EF4-FFF2-40B4-BE49-F238E27FC236}">
                <a16:creationId xmlns:a16="http://schemas.microsoft.com/office/drawing/2014/main" id="{3BB11BC4-AB22-42AD-879F-313BD0BCF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646" y="1038480"/>
            <a:ext cx="5296707" cy="107589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0205F43-1603-4BF8-9357-40019A953327}"/>
              </a:ext>
            </a:extLst>
          </p:cNvPr>
          <p:cNvPicPr>
            <a:picLocks noChangeAspect="1"/>
          </p:cNvPicPr>
          <p:nvPr/>
        </p:nvPicPr>
        <p:blipFill>
          <a:blip r:embed="rId6"/>
          <a:stretch>
            <a:fillRect/>
          </a:stretch>
        </p:blipFill>
        <p:spPr>
          <a:xfrm>
            <a:off x="1553546" y="3029127"/>
            <a:ext cx="2874944" cy="1252097"/>
          </a:xfrm>
          <a:prstGeom prst="rect">
            <a:avLst/>
          </a:prstGeom>
        </p:spPr>
      </p:pic>
      <p:sp>
        <p:nvSpPr>
          <p:cNvPr id="3" name="ZoneTexte 2">
            <a:extLst>
              <a:ext uri="{FF2B5EF4-FFF2-40B4-BE49-F238E27FC236}">
                <a16:creationId xmlns:a16="http://schemas.microsoft.com/office/drawing/2014/main" id="{98309D8D-AEE4-419F-8C1C-317736ADA2E3}"/>
              </a:ext>
            </a:extLst>
          </p:cNvPr>
          <p:cNvSpPr txBox="1"/>
          <p:nvPr/>
        </p:nvSpPr>
        <p:spPr>
          <a:xfrm>
            <a:off x="4572000" y="2165761"/>
            <a:ext cx="3429001" cy="3000821"/>
          </a:xfrm>
          <a:prstGeom prst="rect">
            <a:avLst/>
          </a:prstGeom>
          <a:noFill/>
        </p:spPr>
        <p:txBody>
          <a:bodyPr wrap="square" rtlCol="0">
            <a:spAutoFit/>
          </a:bodyPr>
          <a:lstStyle/>
          <a:p>
            <a:r>
              <a:rPr lang="fr-CA" sz="1350" dirty="0">
                <a:solidFill>
                  <a:schemeClr val="tx1">
                    <a:lumMod val="75000"/>
                    <a:lumOff val="25000"/>
                  </a:schemeClr>
                </a:solidFill>
              </a:rPr>
              <a:t>« La communauté canadienne des sciences océaniques, dirigée et appuyée par Pêches et Océans Canada (MPO), élabore un système intégré d’observation des océans du Canada (CIOOS) qui rassemble et exploite les données d’observation des océans existantes dans un système de données fédéré. Ce système améliorera la coordination et la collaboration entre divers producteurs de données, l'accès aux informations pour la prise de décision et permettra la découverte et l'accès aux données. »</a:t>
            </a:r>
          </a:p>
          <a:p>
            <a:endParaRPr lang="fr-CA" sz="675" dirty="0">
              <a:hlinkClick r:id="rId7"/>
            </a:endParaRPr>
          </a:p>
          <a:p>
            <a:r>
              <a:rPr lang="fr-CA" sz="675" dirty="0">
                <a:hlinkClick r:id="rId7"/>
              </a:rPr>
              <a:t>https://www.frontiersin.org/articles/10.3389/fmars.2019.00431/full</a:t>
            </a:r>
            <a:endParaRPr lang="fr-CA" sz="675" dirty="0"/>
          </a:p>
        </p:txBody>
      </p:sp>
      <p:sp>
        <p:nvSpPr>
          <p:cNvPr id="10" name="Arrow: Pentagon 2">
            <a:extLst>
              <a:ext uri="{FF2B5EF4-FFF2-40B4-BE49-F238E27FC236}">
                <a16:creationId xmlns:a16="http://schemas.microsoft.com/office/drawing/2014/main" id="{264088D1-43FF-4D62-9BBB-651B04EB5E9E}"/>
              </a:ext>
            </a:extLst>
          </p:cNvPr>
          <p:cNvSpPr/>
          <p:nvPr>
            <p:custDataLst>
              <p:tags r:id="rId1"/>
            </p:custDataLst>
          </p:nvPr>
        </p:nvSpPr>
        <p:spPr>
          <a:xfrm>
            <a:off x="1264024" y="447655"/>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1" name="TextBox 1">
            <a:extLst>
              <a:ext uri="{FF2B5EF4-FFF2-40B4-BE49-F238E27FC236}">
                <a16:creationId xmlns:a16="http://schemas.microsoft.com/office/drawing/2014/main" id="{445C20C3-C242-400F-885F-21757FAFBB20}"/>
              </a:ext>
            </a:extLst>
          </p:cNvPr>
          <p:cNvSpPr txBox="1"/>
          <p:nvPr>
            <p:custDataLst>
              <p:tags r:id="rId2"/>
            </p:custDataLst>
          </p:nvPr>
        </p:nvSpPr>
        <p:spPr>
          <a:xfrm>
            <a:off x="1290811" y="491396"/>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38671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FF4D96F-FE77-414F-AED5-3A03A840F4F8}"/>
              </a:ext>
            </a:extLst>
          </p:cNvPr>
          <p:cNvSpPr>
            <a:spLocks noGrp="1"/>
          </p:cNvSpPr>
          <p:nvPr>
            <p:ph type="sldNum" sz="quarter" idx="12"/>
          </p:nvPr>
        </p:nvSpPr>
        <p:spPr/>
        <p:txBody>
          <a:bodyPr/>
          <a:lstStyle/>
          <a:p>
            <a:fld id="{2CA4EE30-128A-4C0C-A90E-692C8C768172}" type="slidenum">
              <a:rPr lang="fr-CA" smtClean="0"/>
              <a:t>9</a:t>
            </a:fld>
            <a:endParaRPr lang="fr-CA"/>
          </a:p>
        </p:txBody>
      </p:sp>
      <p:pic>
        <p:nvPicPr>
          <p:cNvPr id="6" name="Image 5">
            <a:extLst>
              <a:ext uri="{FF2B5EF4-FFF2-40B4-BE49-F238E27FC236}">
                <a16:creationId xmlns:a16="http://schemas.microsoft.com/office/drawing/2014/main" id="{D6F181D8-30AE-483C-AA3F-FF351DD6347F}"/>
              </a:ext>
            </a:extLst>
          </p:cNvPr>
          <p:cNvPicPr>
            <a:picLocks noChangeAspect="1"/>
          </p:cNvPicPr>
          <p:nvPr/>
        </p:nvPicPr>
        <p:blipFill>
          <a:blip r:embed="rId5"/>
          <a:stretch>
            <a:fillRect/>
          </a:stretch>
        </p:blipFill>
        <p:spPr>
          <a:xfrm>
            <a:off x="1547664" y="1167595"/>
            <a:ext cx="5907300" cy="3158804"/>
          </a:xfrm>
          <a:prstGeom prst="rect">
            <a:avLst/>
          </a:prstGeom>
        </p:spPr>
      </p:pic>
      <p:sp>
        <p:nvSpPr>
          <p:cNvPr id="9" name="Arrow: Pentagon 2">
            <a:extLst>
              <a:ext uri="{FF2B5EF4-FFF2-40B4-BE49-F238E27FC236}">
                <a16:creationId xmlns:a16="http://schemas.microsoft.com/office/drawing/2014/main" id="{77A44366-F8A7-4A5A-A8AC-CA03139FC7BA}"/>
              </a:ext>
            </a:extLst>
          </p:cNvPr>
          <p:cNvSpPr/>
          <p:nvPr>
            <p:custDataLst>
              <p:tags r:id="rId1"/>
            </p:custDataLst>
          </p:nvPr>
        </p:nvSpPr>
        <p:spPr>
          <a:xfrm>
            <a:off x="1237235" y="411510"/>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97E214EB-E094-47A7-83CC-C33C1E2CC9D2}"/>
              </a:ext>
            </a:extLst>
          </p:cNvPr>
          <p:cNvSpPr txBox="1"/>
          <p:nvPr>
            <p:custDataLst>
              <p:tags r:id="rId2"/>
            </p:custDataLst>
          </p:nvPr>
        </p:nvSpPr>
        <p:spPr>
          <a:xfrm>
            <a:off x="1264023" y="455251"/>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44725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4"/>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9996</TotalTime>
  <Words>8695</Words>
  <Application>Microsoft Office PowerPoint</Application>
  <PresentationFormat>Affichage à l'écran (16:9)</PresentationFormat>
  <Paragraphs>576</Paragraphs>
  <Slides>60</Slides>
  <Notes>59</Notes>
  <HiddenSlides>1</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60</vt:i4>
      </vt:variant>
    </vt:vector>
  </HeadingPairs>
  <TitlesOfParts>
    <vt:vector size="78" baseType="lpstr">
      <vt:lpstr>Montserrat</vt:lpstr>
      <vt:lpstr>Lucida Sans</vt:lpstr>
      <vt:lpstr>Poppins</vt:lpstr>
      <vt:lpstr>Verdana</vt:lpstr>
      <vt:lpstr>Raleway</vt:lpstr>
      <vt:lpstr>Lato</vt:lpstr>
      <vt:lpstr>Poppins Medium</vt:lpstr>
      <vt:lpstr>Calibri Light</vt:lpstr>
      <vt:lpstr>Arial Rounded MT Bold</vt:lpstr>
      <vt:lpstr>Wingdings</vt:lpstr>
      <vt:lpstr>Raleway SemiBold</vt:lpstr>
      <vt:lpstr>Poppins Light</vt:lpstr>
      <vt:lpstr>Lato Light</vt:lpstr>
      <vt:lpstr>Calibri</vt:lpstr>
      <vt:lpstr>Arial</vt:lpstr>
      <vt:lpstr>Simple Light</vt:lpstr>
      <vt:lpstr>Office Theme</vt:lpstr>
      <vt:lpstr>1_Office Theme</vt:lpstr>
      <vt:lpstr>Présentation PowerPoint</vt:lpstr>
      <vt:lpstr>Présentation PowerPoint</vt:lpstr>
      <vt:lpstr>A propos d’ OTN</vt:lpstr>
      <vt:lpstr>OTN DANS VOTRE RÉGION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Un océan en santé est un océan diversifié</vt:lpstr>
      <vt:lpstr>Présentation PowerPoint</vt:lpstr>
      <vt:lpstr>Récolter, analyser, archiver, répéter</vt:lpstr>
      <vt:lpstr>Récolter, analyser, archiver, répéter</vt:lpstr>
      <vt:lpstr>Présentation PowerPoint</vt:lpstr>
      <vt:lpstr>OBIS - Origine, histoire et réalisations</vt:lpstr>
      <vt:lpstr>Présentation PowerPoint</vt:lpstr>
      <vt:lpstr>OBIS : des données marines gratuites, accessibles et détaillées</vt:lpstr>
      <vt:lpstr>Présentation PowerPoint</vt:lpstr>
      <vt:lpstr>De la nature vers les chiffres!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Développement des capacités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WoRMS en un mot!</vt:lpstr>
      <vt:lpstr>Présentation PowerPoint</vt:lpstr>
      <vt:lpstr>Présentation PowerPoint</vt:lpstr>
      <vt:lpstr>Présentation PowerPoint</vt:lpstr>
      <vt:lpstr>Présentation PowerPoint</vt:lpstr>
      <vt:lpstr>Présentation PowerPoint</vt:lpstr>
      <vt:lpstr>WoRMS – supporté par un large réseau d’éditeurs</vt:lpstr>
      <vt:lpstr>WoRMS - gestion</vt:lpstr>
      <vt:lpstr>WoRMS – ce que contient une entrée</vt:lpstr>
      <vt:lpstr>WoRMS – ce que contient une entrée</vt:lpstr>
      <vt:lpstr>WoRMS – où en est-ce? Quelques chiffres…</vt:lpstr>
      <vt:lpstr>Présentation PowerPoint</vt:lpstr>
      <vt:lpstr>Présentation PowerPoint</vt:lpstr>
      <vt:lpstr>WoRMS – le coeur taxonomique d’OBIS</vt:lpstr>
      <vt:lpstr>WoRMS – OBIS : controle qualité géographique mutuel</vt:lpstr>
      <vt:lpstr>Présentation PowerPoint</vt:lpstr>
      <vt:lpstr>Horaire de l’Atelier</vt:lpstr>
      <vt:lpstr>Horaire de l’Atelier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Pauline Chauvet</cp:lastModifiedBy>
  <cp:revision>205</cp:revision>
  <dcterms:modified xsi:type="dcterms:W3CDTF">2021-03-18T14:29:57Z</dcterms:modified>
</cp:coreProperties>
</file>